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2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3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4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5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theme/theme6.xml" ContentType="application/vnd.openxmlformats-officedocument.theme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theme/theme7.xml" ContentType="application/vnd.openxmlformats-officedocument.theme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  <p:sldMasterId id="2147483958" r:id="rId2"/>
    <p:sldMasterId id="2147483991" r:id="rId3"/>
    <p:sldMasterId id="2147484095" r:id="rId4"/>
    <p:sldMasterId id="2147484142" r:id="rId5"/>
    <p:sldMasterId id="2147484154" r:id="rId6"/>
    <p:sldMasterId id="2147484204" r:id="rId7"/>
    <p:sldMasterId id="2147484218" r:id="rId8"/>
  </p:sldMasterIdLst>
  <p:notesMasterIdLst>
    <p:notesMasterId r:id="rId40"/>
  </p:notesMasterIdLst>
  <p:handoutMasterIdLst>
    <p:handoutMasterId r:id="rId41"/>
  </p:handoutMasterIdLst>
  <p:sldIdLst>
    <p:sldId id="257" r:id="rId9"/>
    <p:sldId id="346" r:id="rId10"/>
    <p:sldId id="521" r:id="rId11"/>
    <p:sldId id="560" r:id="rId12"/>
    <p:sldId id="561" r:id="rId13"/>
    <p:sldId id="330" r:id="rId14"/>
    <p:sldId id="347" r:id="rId15"/>
    <p:sldId id="562" r:id="rId16"/>
    <p:sldId id="313" r:id="rId17"/>
    <p:sldId id="564" r:id="rId18"/>
    <p:sldId id="563" r:id="rId19"/>
    <p:sldId id="565" r:id="rId20"/>
    <p:sldId id="566" r:id="rId21"/>
    <p:sldId id="306" r:id="rId22"/>
    <p:sldId id="315" r:id="rId23"/>
    <p:sldId id="577" r:id="rId24"/>
    <p:sldId id="331" r:id="rId25"/>
    <p:sldId id="365" r:id="rId26"/>
    <p:sldId id="567" r:id="rId27"/>
    <p:sldId id="300" r:id="rId28"/>
    <p:sldId id="301" r:id="rId29"/>
    <p:sldId id="335" r:id="rId30"/>
    <p:sldId id="580" r:id="rId31"/>
    <p:sldId id="581" r:id="rId32"/>
    <p:sldId id="572" r:id="rId33"/>
    <p:sldId id="573" r:id="rId34"/>
    <p:sldId id="574" r:id="rId35"/>
    <p:sldId id="520" r:id="rId36"/>
    <p:sldId id="555" r:id="rId37"/>
    <p:sldId id="575" r:id="rId38"/>
    <p:sldId id="576" r:id="rId39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CFFF"/>
    <a:srgbClr val="FFFFFF"/>
    <a:srgbClr val="E5F6FF"/>
    <a:srgbClr val="F1F4F7"/>
    <a:srgbClr val="2CD5D2"/>
    <a:srgbClr val="BE95FF"/>
    <a:srgbClr val="BB8EFF"/>
    <a:srgbClr val="3DDBD9"/>
    <a:srgbClr val="F2F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2"/>
    <p:restoredTop sz="95782"/>
  </p:normalViewPr>
  <p:slideViewPr>
    <p:cSldViewPr snapToGrid="0" snapToObjects="1">
      <p:cViewPr>
        <p:scale>
          <a:sx n="107" d="100"/>
          <a:sy n="107" d="100"/>
        </p:scale>
        <p:origin x="53" y="310"/>
      </p:cViewPr>
      <p:guideLst/>
    </p:cSldViewPr>
  </p:slideViewPr>
  <p:outlineViewPr>
    <p:cViewPr>
      <p:scale>
        <a:sx n="33" d="100"/>
        <a:sy n="33" d="100"/>
      </p:scale>
      <p:origin x="0" y="-83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6" d="100"/>
        <a:sy n="9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Lattices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Signing time (ms)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20-4075-ACFF-65DA46BC29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Multivariate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Signing time (ms)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20-4075-ACFF-65DA46BC29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5634336"/>
        <c:axId val="75620416"/>
      </c:barChart>
      <c:catAx>
        <c:axId val="75634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75620416"/>
        <c:crosses val="autoZero"/>
        <c:auto val="1"/>
        <c:lblAlgn val="ctr"/>
        <c:lblOffset val="100"/>
        <c:noMultiLvlLbl val="0"/>
      </c:catAx>
      <c:valAx>
        <c:axId val="7562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75634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Lattices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Signature size (KB)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9-463B-B117-7979F94E5B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Multivariate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Signature size (KB)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C9-463B-B117-7979F94E5B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5634336"/>
        <c:axId val="75620416"/>
      </c:barChart>
      <c:catAx>
        <c:axId val="75634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75620416"/>
        <c:crosses val="autoZero"/>
        <c:auto val="1"/>
        <c:lblAlgn val="ctr"/>
        <c:lblOffset val="100"/>
        <c:noMultiLvlLbl val="0"/>
      </c:catAx>
      <c:valAx>
        <c:axId val="7562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75634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Lattices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Communication (KB)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C0-4336-8B9A-6C69BDDB35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Multivariate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Communication (KB)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C0-4336-8B9A-6C69BDDB35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5634336"/>
        <c:axId val="75620416"/>
      </c:barChart>
      <c:catAx>
        <c:axId val="75634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75620416"/>
        <c:crosses val="autoZero"/>
        <c:auto val="1"/>
        <c:lblAlgn val="ctr"/>
        <c:lblOffset val="100"/>
        <c:noMultiLvlLbl val="0"/>
      </c:catAx>
      <c:valAx>
        <c:axId val="7562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75634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D41EB-D3D3-6044-A7B2-6CD4A3F63263}" type="datetimeFigureOut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11/21/2025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B4878-71CB-8F40-B9DD-F26F1F6CA014}" type="slidenum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D96A0541-C2EF-9848-827E-46BECFB549F3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04207" y="4578394"/>
            <a:ext cx="807296" cy="320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7110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10499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01676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904244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8176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0471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10436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177364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077733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558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235731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15226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155846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6737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2206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950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030627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88886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accent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63593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98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5815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47538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1582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08865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92743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586252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7714999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3691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80647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738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7588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4500563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57734"/>
            <a:ext cx="4143431" cy="2358033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3094" y="4535349"/>
            <a:ext cx="1851467" cy="428625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059" y="4535349"/>
            <a:ext cx="1851467" cy="428625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56275" y="4701045"/>
            <a:ext cx="61428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77281"/>
      </p:ext>
    </p:extLst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9144000" cy="4500563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4286" tIns="34286" rIns="34286" bIns="3428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3429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525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57734"/>
            <a:ext cx="4143431" cy="1715095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A05E1-C4FC-6CB8-4FF6-0C8D93ACE5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56275" y="4701045"/>
            <a:ext cx="614283" cy="228600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3094" y="4535349"/>
            <a:ext cx="1851467" cy="428625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059" y="4535349"/>
            <a:ext cx="1851467" cy="428625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15333417"/>
      </p:ext>
    </p:extLst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57734"/>
            <a:ext cx="4143431" cy="1715095"/>
          </a:xfrm>
        </p:spPr>
        <p:txBody>
          <a:bodyPr/>
          <a:lstStyle>
            <a:lvl1pPr>
              <a:lnSpc>
                <a:spcPct val="100000"/>
              </a:lnSpc>
              <a:defRPr sz="322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B9281-0E53-739D-E17B-6D94770D30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56275" y="4701045"/>
            <a:ext cx="61428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9544"/>
      </p:ext>
    </p:extLst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57734"/>
            <a:ext cx="4143431" cy="1715095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3094" y="4679429"/>
            <a:ext cx="4143431" cy="28575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2DCEBD-8062-3355-4A71-D283850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56275" y="4701045"/>
            <a:ext cx="61428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11597"/>
      </p:ext>
    </p:extLst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85689" y="213718"/>
            <a:ext cx="4142836" cy="471547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71" y="157734"/>
            <a:ext cx="3787409" cy="3929658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359" y="4700356"/>
            <a:ext cx="61428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02092"/>
      </p:ext>
    </p:extLst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85689" y="213718"/>
            <a:ext cx="4142836" cy="471547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641747"/>
            <a:ext cx="3786885" cy="3501628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3094" y="214312"/>
            <a:ext cx="3786885" cy="214313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E1290-FE86-28FE-CC32-A32973D2D1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359" y="4700356"/>
            <a:ext cx="61428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33718"/>
      </p:ext>
    </p:extLst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68021"/>
            <a:ext cx="1858324" cy="1715095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5689" y="213718"/>
            <a:ext cx="1857133" cy="4286845"/>
          </a:xfrm>
        </p:spPr>
        <p:txBody>
          <a:bodyPr/>
          <a:lstStyle>
            <a:lvl1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72582" y="213718"/>
            <a:ext cx="1855943" cy="4286845"/>
          </a:xfrm>
        </p:spPr>
        <p:txBody>
          <a:bodyPr/>
          <a:lstStyle>
            <a:lvl1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7F4D3A79-AFC3-BF88-B6CC-E6183F615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5932" y="4837777"/>
            <a:ext cx="102593" cy="923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2DCF13-4170-1EDA-F05B-655609585EC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757035"/>
      </p:ext>
    </p:extLst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68021"/>
            <a:ext cx="4143431" cy="1072158"/>
          </a:xfrm>
        </p:spPr>
        <p:txBody>
          <a:bodyPr rIns="457200"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B1796CE7-FE67-2667-09E7-6A5DEF68AE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25932" y="4837777"/>
            <a:ext cx="102593" cy="923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FA44BF-58DD-7FDA-8FF0-96DD7616B72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476896"/>
      </p:ext>
    </p:extLst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142875"/>
            <a:ext cx="6427347" cy="3071813"/>
          </a:xfrm>
        </p:spPr>
        <p:txBody>
          <a:bodyPr/>
          <a:lstStyle>
            <a:lvl1pPr>
              <a:defRPr sz="6450" b="0" i="0">
                <a:solidFill>
                  <a:schemeClr val="tx2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0C9739F-E9DC-E9F7-C95C-1CC2D2A4AD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25932" y="4837777"/>
            <a:ext cx="102593" cy="923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59283E-393C-983A-4DEF-680312DA49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90733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68021"/>
            <a:ext cx="3715457" cy="107215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8287" y="168021"/>
            <a:ext cx="4140238" cy="321528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2"/>
                </a:solidFill>
              </a:defRPr>
            </a:lvl1pPr>
            <a:lvl2pPr marL="219456" indent="-219456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2"/>
                </a:solidFill>
              </a:defRPr>
            </a:lvl2pPr>
            <a:lvl3pPr marL="411480" indent="-219456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2"/>
                </a:solidFill>
              </a:defRPr>
            </a:lvl3pPr>
            <a:lvl4pPr marL="658368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8A15A1C-3CA6-9F1A-8EB1-9457489FC9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2A9BFF-2196-C7EB-8D92-65A9197121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173617"/>
      </p:ext>
    </p:extLst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50876"/>
            <a:ext cx="5497590" cy="3643908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1AC698F3-E0DB-1FF3-7445-7480226D1D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25932" y="4837777"/>
            <a:ext cx="102593" cy="923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37611-FC61-E2BE-9D7D-38E4AAB40E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40715"/>
      </p:ext>
    </p:extLst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3094" y="3486150"/>
            <a:ext cx="4143431" cy="1328738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9675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5689" y="3486150"/>
            <a:ext cx="4142836" cy="1328738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9675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CC6925-298E-960E-CA92-0BC8FB18CE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85689" y="213717"/>
            <a:ext cx="2857128" cy="235803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1pPr>
            <a:lvl2pPr marL="150876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2pPr>
            <a:lvl3pPr marL="301752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3pPr>
            <a:lvl4pPr marL="418338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3095" y="213717"/>
            <a:ext cx="2858318" cy="235803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1pPr>
            <a:lvl2pPr marL="150876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2pPr>
            <a:lvl3pPr marL="301752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3pPr>
            <a:lvl4pPr marL="418338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1E6B91-2983-AF71-00DD-3FBCA7243F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4572000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376399"/>
      </p:ext>
    </p:extLst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87475" y="159930"/>
            <a:ext cx="1855943" cy="714971"/>
          </a:xfrm>
        </p:spPr>
        <p:txBody>
          <a:bodyPr/>
          <a:lstStyle>
            <a:lvl1pPr>
              <a:lnSpc>
                <a:spcPct val="90000"/>
              </a:lnSpc>
              <a:defRPr sz="4875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1392" y="161120"/>
            <a:ext cx="1855943" cy="713780"/>
          </a:xfrm>
        </p:spPr>
        <p:txBody>
          <a:bodyPr/>
          <a:lstStyle>
            <a:lvl1pPr>
              <a:lnSpc>
                <a:spcPct val="90000"/>
              </a:lnSpc>
              <a:defRPr sz="4875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99987" y="159921"/>
            <a:ext cx="1856538" cy="715467"/>
          </a:xfrm>
        </p:spPr>
        <p:txBody>
          <a:bodyPr/>
          <a:lstStyle>
            <a:lvl1pPr>
              <a:lnSpc>
                <a:spcPct val="90000"/>
              </a:lnSpc>
              <a:defRPr sz="4875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1072158"/>
          </a:xfrm>
        </p:spPr>
        <p:txBody>
          <a:bodyPr/>
          <a:lstStyle>
            <a:lvl1pPr>
              <a:lnSpc>
                <a:spcPct val="110000"/>
              </a:lnSpc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705BEB-F3AA-BF3A-70A5-738D5EE71F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99987" y="4500563"/>
            <a:ext cx="1856538" cy="428625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54864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09728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164592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9987" y="874901"/>
            <a:ext cx="1856538" cy="362739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5689" y="875495"/>
            <a:ext cx="1857133" cy="362506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86026" y="874900"/>
            <a:ext cx="1857133" cy="362506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AEFAA-EB42-1E87-74E6-FE0BC9198F8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385583"/>
      </p:ext>
    </p:extLst>
  </p:cSld>
  <p:clrMapOvr>
    <a:masterClrMapping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213094" y="2286000"/>
            <a:ext cx="871543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475" y="150876"/>
            <a:ext cx="1855943" cy="2000846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E26407-6C5D-60C9-0C0E-7B195B9AB4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99987" y="150876"/>
            <a:ext cx="4142836" cy="200084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1pPr>
            <a:lvl2pPr marL="294894" indent="-294894"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2pPr>
            <a:lvl3pPr marL="562356" indent="-294894"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3pPr>
            <a:lvl4pPr marL="857250" indent="-294894"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5475" y="2428875"/>
            <a:ext cx="1855943" cy="2000250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3225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3225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3225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3225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99987" y="2428875"/>
            <a:ext cx="4142836" cy="20002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1pPr>
            <a:lvl2pPr marL="294894" indent="-294894"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2pPr>
            <a:lvl3pPr marL="562356" indent="-294894"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3pPr>
            <a:lvl4pPr marL="857250" indent="-294894"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180B3-2893-7D56-D6DE-1FBBB98BCF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463354"/>
      </p:ext>
    </p:extLst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2499987" y="3071813"/>
            <a:ext cx="6428538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2499987" y="1500188"/>
            <a:ext cx="6428538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99987" y="154305"/>
            <a:ext cx="1856538" cy="1072158"/>
          </a:xfrm>
        </p:spPr>
        <p:txBody>
          <a:bodyPr/>
          <a:lstStyle>
            <a:lvl1pPr>
              <a:lnSpc>
                <a:spcPct val="90000"/>
              </a:lnSpc>
              <a:defRPr sz="4875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1072158"/>
          </a:xfrm>
        </p:spPr>
        <p:txBody>
          <a:bodyPr/>
          <a:lstStyle>
            <a:lvl1pPr>
              <a:lnSpc>
                <a:spcPct val="110000"/>
              </a:lnSpc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705BEB-F3AA-BF3A-70A5-738D5EE71F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99987" y="4500563"/>
            <a:ext cx="1856538" cy="428625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5689" y="213717"/>
            <a:ext cx="2857128" cy="107215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5689" y="1643062"/>
            <a:ext cx="2857128" cy="10715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5689" y="3214687"/>
            <a:ext cx="2857128" cy="10715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99987" y="1570482"/>
            <a:ext cx="1856538" cy="1071565"/>
          </a:xfrm>
        </p:spPr>
        <p:txBody>
          <a:bodyPr/>
          <a:lstStyle>
            <a:lvl1pPr>
              <a:lnSpc>
                <a:spcPct val="90000"/>
              </a:lnSpc>
              <a:defRPr sz="4875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9988" y="3151251"/>
            <a:ext cx="1856537" cy="1071565"/>
          </a:xfrm>
        </p:spPr>
        <p:txBody>
          <a:bodyPr/>
          <a:lstStyle>
            <a:lvl1pPr>
              <a:lnSpc>
                <a:spcPct val="90000"/>
              </a:lnSpc>
              <a:defRPr sz="4875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83D42-3DD5-2001-8C3E-782B4D95A03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485248"/>
      </p:ext>
    </p:extLst>
  </p:cSld>
  <p:clrMapOvr>
    <a:masterClrMapping/>
  </p:clrMapOvr>
  <p:transition spd="med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3094" y="1285875"/>
            <a:ext cx="1858324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9987" y="1285875"/>
            <a:ext cx="1856538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5689" y="1285875"/>
            <a:ext cx="1857133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71392" y="1285875"/>
            <a:ext cx="1859514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F833F-819E-FEB3-6037-605097B842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969769"/>
      </p:ext>
    </p:extLst>
  </p:cSld>
  <p:clrMapOvr>
    <a:masterClrMapping/>
  </p:clrMapOvr>
  <p:transition spd="med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9987" y="1285875"/>
            <a:ext cx="1856538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5689" y="1285875"/>
            <a:ext cx="1857133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71392" y="1285875"/>
            <a:ext cx="1859514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99987" y="213718"/>
            <a:ext cx="1858324" cy="5720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14880" y="1285875"/>
            <a:ext cx="1856538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1FF02-34C5-308A-3988-828D780376C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85702" y="1285875"/>
            <a:ext cx="0" cy="32146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4570262" y="1285875"/>
            <a:ext cx="0" cy="321640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6857107" y="1285875"/>
            <a:ext cx="0" cy="321640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3436"/>
      </p:ext>
    </p:extLst>
  </p:cSld>
  <p:clrMapOvr>
    <a:masterClrMapping/>
  </p:clrMapOvr>
  <p:transition spd="med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9987" y="1285875"/>
            <a:ext cx="1856538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5689" y="1285875"/>
            <a:ext cx="1857133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71392" y="1285875"/>
            <a:ext cx="1859514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99987" y="213718"/>
            <a:ext cx="1858324" cy="5720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85689" y="213718"/>
            <a:ext cx="1857133" cy="5720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1392" y="213718"/>
            <a:ext cx="1859514" cy="5720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E0B47-A14A-7711-58D6-E30775CBE07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2285702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4570262" y="21259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6857107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758654"/>
      </p:ext>
    </p:extLst>
  </p:cSld>
  <p:clrMapOvr>
    <a:masterClrMapping/>
  </p:clrMapOvr>
  <p:transition spd="med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786408"/>
          </a:xfrm>
        </p:spPr>
        <p:txBody>
          <a:bodyPr/>
          <a:lstStyle>
            <a:lvl1pPr>
              <a:lnSpc>
                <a:spcPct val="11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676393-AEDE-7EDE-3939-625DBAB04E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3094" y="1285875"/>
            <a:ext cx="1858324" cy="15001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9987" y="1285875"/>
            <a:ext cx="1856538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9769" y="1285875"/>
            <a:ext cx="1853054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71392" y="1285875"/>
            <a:ext cx="1857133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99987" y="213717"/>
            <a:ext cx="428569" cy="428030"/>
          </a:xfrm>
        </p:spPr>
        <p:txBody>
          <a:bodyPr anchor="ctr"/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0509" y="213717"/>
            <a:ext cx="428569" cy="428030"/>
          </a:xfrm>
        </p:spPr>
        <p:txBody>
          <a:bodyPr anchor="ctr"/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71392" y="214610"/>
            <a:ext cx="428569" cy="428030"/>
          </a:xfrm>
        </p:spPr>
        <p:txBody>
          <a:bodyPr anchor="ctr"/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2285702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4570262" y="21259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6857107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16344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150876"/>
            <a:ext cx="1855943" cy="428030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9987" y="1285875"/>
            <a:ext cx="1856538" cy="3214688"/>
          </a:xfrm>
        </p:spPr>
        <p:txBody>
          <a:bodyPr/>
          <a:lstStyle>
            <a:lvl1pPr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5689" y="1285875"/>
            <a:ext cx="3785695" cy="3214688"/>
          </a:xfrm>
        </p:spPr>
        <p:txBody>
          <a:bodyPr/>
          <a:lstStyle>
            <a:lvl1pPr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99987" y="150876"/>
            <a:ext cx="1858324" cy="42803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050"/>
            </a:lvl2pPr>
            <a:lvl3pPr>
              <a:spcBef>
                <a:spcPts val="0"/>
              </a:spcBef>
              <a:defRPr sz="1050"/>
            </a:lvl3pPr>
            <a:lvl4pPr>
              <a:spcBef>
                <a:spcPts val="0"/>
              </a:spcBef>
              <a:defRPr sz="1050"/>
            </a:lvl4pPr>
            <a:lvl5pPr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853443"/>
      </p:ext>
    </p:extLst>
  </p:cSld>
  <p:clrMapOvr>
    <a:masterClrMapping/>
  </p:clrMapOvr>
  <p:transition spd="med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2783985" cy="714971"/>
          </a:xfrm>
        </p:spPr>
        <p:txBody>
          <a:bodyPr/>
          <a:lstStyle>
            <a:lvl1pPr>
              <a:lnSpc>
                <a:spcPct val="110000"/>
              </a:lnSpc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734B11-1656-9EAF-DD45-A5D6A33842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3094" y="1285875"/>
            <a:ext cx="3786885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5689" y="1285875"/>
            <a:ext cx="3785695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671958"/>
      </p:ext>
    </p:extLst>
  </p:cSld>
  <p:clrMapOvr>
    <a:masterClrMapping/>
  </p:clrMapOvr>
  <p:transition spd="med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168021"/>
            <a:ext cx="4141645" cy="1715095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4A615-A6A2-86F8-03A2-CEF572275C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85689" y="213718"/>
            <a:ext cx="1857133" cy="4286845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71392" y="213718"/>
            <a:ext cx="1857133" cy="4286845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35056"/>
      </p:ext>
    </p:extLst>
  </p:cSld>
  <p:clrMapOvr>
    <a:masterClrMapping/>
  </p:clrMapOvr>
  <p:transition spd="med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8"/>
            <a:ext cx="1857133" cy="1715095"/>
          </a:xfrm>
        </p:spPr>
        <p:txBody>
          <a:bodyPr/>
          <a:lstStyle>
            <a:lvl1pPr>
              <a:lnSpc>
                <a:spcPct val="100000"/>
              </a:lnSpc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4A615-A6A2-86F8-03A2-CEF572275C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85689" y="213718"/>
            <a:ext cx="1857133" cy="4286845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71392" y="213718"/>
            <a:ext cx="1857133" cy="4286845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469648"/>
      </p:ext>
    </p:extLst>
  </p:cSld>
  <p:clrMapOvr>
    <a:masterClrMapping/>
  </p:clrMapOvr>
  <p:transition spd="med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4" y="168021"/>
            <a:ext cx="4139265" cy="1715095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551101-FB7D-9102-EFD1-3EDEE9F317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85689" y="213718"/>
            <a:ext cx="1857133" cy="5720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1392" y="213718"/>
            <a:ext cx="1859514" cy="5720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85689" y="1285875"/>
            <a:ext cx="1857133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73773" y="1285875"/>
            <a:ext cx="1857133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794126"/>
      </p:ext>
    </p:extLst>
  </p:cSld>
  <p:clrMapOvr>
    <a:masterClrMapping/>
  </p:clrMapOvr>
  <p:transition spd="med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8"/>
            <a:ext cx="1855943" cy="1715095"/>
          </a:xfrm>
        </p:spPr>
        <p:txBody>
          <a:bodyPr rIns="0"/>
          <a:lstStyle>
            <a:lvl1pPr>
              <a:lnSpc>
                <a:spcPct val="10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551101-FB7D-9102-EFD1-3EDEE9F317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85689" y="213718"/>
            <a:ext cx="1857133" cy="5720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1392" y="213718"/>
            <a:ext cx="1859514" cy="5720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85689" y="1285875"/>
            <a:ext cx="1857133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73773" y="1285875"/>
            <a:ext cx="1857133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65965"/>
      </p:ext>
    </p:extLst>
  </p:cSld>
  <p:clrMapOvr>
    <a:masterClrMapping/>
  </p:clrMapOvr>
  <p:transition spd="med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150876"/>
            <a:ext cx="1855943" cy="428030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9987" y="1285875"/>
            <a:ext cx="1856538" cy="3214688"/>
          </a:xfrm>
        </p:spPr>
        <p:txBody>
          <a:bodyPr/>
          <a:lstStyle>
            <a:lvl1pPr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5689" y="1285875"/>
            <a:ext cx="1857133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71392" y="1285875"/>
            <a:ext cx="1859514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99987" y="150876"/>
            <a:ext cx="1858324" cy="42803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050"/>
            </a:lvl2pPr>
            <a:lvl3pPr>
              <a:lnSpc>
                <a:spcPct val="90000"/>
              </a:lnSpc>
              <a:spcBef>
                <a:spcPts val="0"/>
              </a:spcBef>
              <a:defRPr sz="1050"/>
            </a:lvl3pPr>
            <a:lvl4pPr>
              <a:lnSpc>
                <a:spcPct val="90000"/>
              </a:lnSpc>
              <a:spcBef>
                <a:spcPts val="0"/>
              </a:spcBef>
              <a:defRPr sz="1050"/>
            </a:lvl4pPr>
            <a:lvl5pPr>
              <a:lnSpc>
                <a:spcPct val="90000"/>
              </a:lnSpc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85689" y="213717"/>
            <a:ext cx="428569" cy="428030"/>
          </a:xfrm>
        </p:spPr>
        <p:txBody>
          <a:bodyPr anchor="ctr"/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71392" y="213717"/>
            <a:ext cx="428569" cy="428030"/>
          </a:xfrm>
        </p:spPr>
        <p:txBody>
          <a:bodyPr anchor="ctr"/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4570262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6857107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55388"/>
      </p:ext>
    </p:extLst>
  </p:cSld>
  <p:clrMapOvr>
    <a:masterClrMapping/>
  </p:clrMapOvr>
  <p:transition spd="med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1EAF36-C07D-DC5F-83A7-C84A1CC9D6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3095" y="928688"/>
            <a:ext cx="2501177" cy="1143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1pPr>
            <a:lvl2pPr marL="150876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2pPr>
            <a:lvl3pPr marL="301752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3pPr>
            <a:lvl4pPr marL="418338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5689" y="928688"/>
            <a:ext cx="2499987" cy="1143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1pPr>
            <a:lvl2pPr marL="150876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2pPr>
            <a:lvl3pPr marL="301752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3pPr>
            <a:lvl4pPr marL="418338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3094" y="3143250"/>
            <a:ext cx="2501178" cy="1143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1pPr>
            <a:lvl2pPr marL="150876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2pPr>
            <a:lvl3pPr marL="301752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3pPr>
            <a:lvl4pPr marL="418338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5690" y="3143250"/>
            <a:ext cx="2499987" cy="1143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1pPr>
            <a:lvl2pPr marL="150876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2pPr>
            <a:lvl3pPr marL="301752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3pPr>
            <a:lvl4pPr marL="418338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3689" y="213717"/>
            <a:ext cx="429760" cy="428030"/>
          </a:xfrm>
        </p:spPr>
        <p:txBody>
          <a:bodyPr anchor="ctr"/>
          <a:lstStyle>
            <a:lvl1pPr algn="ctr">
              <a:defRPr sz="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85689" y="213717"/>
            <a:ext cx="428569" cy="428030"/>
          </a:xfrm>
        </p:spPr>
        <p:txBody>
          <a:bodyPr anchor="ctr"/>
          <a:lstStyle>
            <a:lvl1pPr algn="ctr">
              <a:defRPr sz="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13689" y="2428875"/>
            <a:ext cx="429760" cy="428625"/>
          </a:xfrm>
        </p:spPr>
        <p:txBody>
          <a:bodyPr anchor="ctr"/>
          <a:lstStyle>
            <a:lvl1pPr algn="ctr">
              <a:defRPr sz="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85689" y="2428875"/>
            <a:ext cx="428569" cy="428625"/>
          </a:xfrm>
        </p:spPr>
        <p:txBody>
          <a:bodyPr anchor="ctr"/>
          <a:lstStyle>
            <a:lvl1pPr algn="ctr">
              <a:defRPr sz="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4571405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213094" y="2286000"/>
            <a:ext cx="871543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276930"/>
      </p:ext>
    </p:extLst>
  </p:cSld>
  <p:clrMapOvr>
    <a:masterClrMapping/>
  </p:clrMapOvr>
  <p:transition spd="med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641747"/>
            <a:ext cx="2142846" cy="853821"/>
          </a:xfrm>
        </p:spPr>
        <p:txBody>
          <a:bodyPr/>
          <a:lstStyle>
            <a:lvl1pPr>
              <a:lnSpc>
                <a:spcPct val="110000"/>
              </a:lnSpc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85689" y="213717"/>
            <a:ext cx="1857133" cy="19294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1392" y="213717"/>
            <a:ext cx="1859514" cy="19294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85689" y="2500313"/>
            <a:ext cx="1857133" cy="185737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71392" y="2500313"/>
            <a:ext cx="1857133" cy="185737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3094" y="213717"/>
            <a:ext cx="1858324" cy="428030"/>
          </a:xfr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4501239"/>
      </p:ext>
    </p:extLst>
  </p:cSld>
  <p:clrMapOvr>
    <a:masterClrMapping/>
  </p:clrMapOvr>
  <p:transition spd="med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572643"/>
            <a:ext cx="4141050" cy="853821"/>
          </a:xfrm>
        </p:spPr>
        <p:txBody>
          <a:bodyPr rIns="457200"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85689" y="213717"/>
            <a:ext cx="1857133" cy="19294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1392" y="213717"/>
            <a:ext cx="1859514" cy="19294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85689" y="2500313"/>
            <a:ext cx="1857133" cy="185737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71392" y="2500313"/>
            <a:ext cx="1857133" cy="185737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3094" y="213717"/>
            <a:ext cx="1858324" cy="168021"/>
          </a:xfr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071782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213717"/>
            <a:ext cx="1858324" cy="1715095"/>
          </a:xfrm>
        </p:spPr>
        <p:txBody>
          <a:bodyPr/>
          <a:lstStyle>
            <a:lvl1pPr>
              <a:lnSpc>
                <a:spcPct val="10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DD2EFD-B47D-5B95-E333-6FEC577D1B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475" y="2496219"/>
            <a:ext cx="1855943" cy="2004344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8390" y="2500313"/>
            <a:ext cx="1855943" cy="2004344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477" y="2500313"/>
            <a:ext cx="1855943" cy="2004344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71392" y="2500313"/>
            <a:ext cx="1855943" cy="2004344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58253"/>
      </p:ext>
    </p:extLst>
  </p:cSld>
  <p:clrMapOvr>
    <a:masterClrMapping/>
  </p:clrMapOvr>
  <p:transition spd="med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68021"/>
            <a:ext cx="4143431" cy="1715095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DD2EFD-B47D-5B95-E333-6FEC577D1B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475" y="2496219"/>
            <a:ext cx="1855943" cy="2004344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8390" y="2500313"/>
            <a:ext cx="1855943" cy="2004344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477" y="2500313"/>
            <a:ext cx="1855943" cy="2004344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71392" y="2500313"/>
            <a:ext cx="1855943" cy="2004344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977156"/>
      </p:ext>
    </p:extLst>
  </p:cSld>
  <p:clrMapOvr>
    <a:masterClrMapping/>
  </p:clrMapOvr>
  <p:transition spd="med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1715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85689" y="213717"/>
            <a:ext cx="1857133" cy="19294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1392" y="213717"/>
            <a:ext cx="1859514" cy="19294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85689" y="2500313"/>
            <a:ext cx="1857133" cy="185737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71392" y="2500313"/>
            <a:ext cx="1857133" cy="185737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99416" y="212598"/>
            <a:ext cx="1857133" cy="19294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99416" y="2500313"/>
            <a:ext cx="1857133" cy="185737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015963"/>
      </p:ext>
    </p:extLst>
  </p:cSld>
  <p:clrMapOvr>
    <a:masterClrMapping/>
  </p:clrMapOvr>
  <p:transition spd="med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1072158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B9E673-95F7-7EF4-87D5-476568C52D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99987" y="500063"/>
            <a:ext cx="1856538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5690" y="500063"/>
            <a:ext cx="1857133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1392" y="500063"/>
            <a:ext cx="1857133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99987" y="2786063"/>
            <a:ext cx="1856538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85690" y="2786062"/>
            <a:ext cx="1856538" cy="142225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1392" y="2786063"/>
            <a:ext cx="1857133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499987" y="205979"/>
            <a:ext cx="150856" cy="151209"/>
          </a:xfrm>
        </p:spPr>
        <p:txBody>
          <a:bodyPr/>
          <a:lstStyle>
            <a:lvl1pPr>
              <a:defRPr sz="5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85690" y="205979"/>
            <a:ext cx="150856" cy="151209"/>
          </a:xfrm>
        </p:spPr>
        <p:txBody>
          <a:bodyPr/>
          <a:lstStyle>
            <a:lvl1pPr>
              <a:defRPr sz="5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071392" y="205979"/>
            <a:ext cx="150856" cy="151209"/>
          </a:xfrm>
        </p:spPr>
        <p:txBody>
          <a:bodyPr/>
          <a:lstStyle>
            <a:lvl1pPr>
              <a:defRPr sz="5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499987" y="2510487"/>
            <a:ext cx="150856" cy="151209"/>
          </a:xfrm>
        </p:spPr>
        <p:txBody>
          <a:bodyPr/>
          <a:lstStyle>
            <a:lvl1pPr>
              <a:defRPr sz="5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85690" y="2510487"/>
            <a:ext cx="150856" cy="151209"/>
          </a:xfrm>
        </p:spPr>
        <p:txBody>
          <a:bodyPr/>
          <a:lstStyle>
            <a:lvl1pPr>
              <a:defRPr sz="5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071392" y="2510487"/>
            <a:ext cx="150856" cy="151209"/>
          </a:xfrm>
        </p:spPr>
        <p:txBody>
          <a:bodyPr/>
          <a:lstStyle>
            <a:lvl1pPr>
              <a:defRPr sz="5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85703" y="2286000"/>
            <a:ext cx="664520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2285702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6857107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4570262" y="21259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554999"/>
      </p:ext>
    </p:extLst>
  </p:cSld>
  <p:clrMapOvr>
    <a:masterClrMapping/>
  </p:clrMapOvr>
  <p:transition spd="med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168021"/>
            <a:ext cx="4139264" cy="1279922"/>
          </a:xfrm>
        </p:spPr>
        <p:txBody>
          <a:bodyPr rIns="457200"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FF798-3B8E-1F19-EBBE-BEB7423129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5689" y="213718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3773" y="213718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5689" y="2500313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3773" y="2500313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1904" y="2500313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99987" y="2500313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15475" y="2286000"/>
            <a:ext cx="871543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85702" y="2286000"/>
            <a:ext cx="0" cy="221456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6857107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4570262" y="21259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53521"/>
      </p:ext>
    </p:extLst>
  </p:cSld>
  <p:clrMapOvr>
    <a:masterClrMapping/>
  </p:clrMapOvr>
  <p:transition spd="med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1279922"/>
          </a:xfrm>
        </p:spPr>
        <p:txBody>
          <a:bodyPr rIns="0"/>
          <a:lstStyle>
            <a:lvl1pPr>
              <a:lnSpc>
                <a:spcPct val="110000"/>
              </a:lnSpc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FF798-3B8E-1F19-EBBE-BEB7423129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5689" y="213718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3773" y="213718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5689" y="2500313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3773" y="2500313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1904" y="2500313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99987" y="2500313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15475" y="2286000"/>
            <a:ext cx="871543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85702" y="2286000"/>
            <a:ext cx="0" cy="221456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6857107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4570262" y="21259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791753"/>
      </p:ext>
    </p:extLst>
  </p:cSld>
  <p:clrMapOvr>
    <a:masterClrMapping/>
  </p:clrMapOvr>
  <p:transition spd="med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3094" y="1285875"/>
            <a:ext cx="1858324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99987" y="1285875"/>
            <a:ext cx="1856538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3525DFF-EC8A-8C67-14A3-80DE024D87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785689" y="213718"/>
            <a:ext cx="4142836" cy="471547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266867352"/>
      </p:ext>
    </p:extLst>
  </p:cSld>
  <p:clrMapOvr>
    <a:masterClrMapping/>
  </p:clrMapOvr>
  <p:transition spd="med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3094" y="1285875"/>
            <a:ext cx="1858324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85702" y="0"/>
            <a:ext cx="6858298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18729458"/>
      </p:ext>
    </p:extLst>
  </p:cSld>
  <p:clrMapOvr>
    <a:masterClrMapping/>
  </p:clrMapOvr>
  <p:transition spd="med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3094" y="1285875"/>
            <a:ext cx="1858324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99987" y="211932"/>
            <a:ext cx="6430919" cy="471725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471657432"/>
      </p:ext>
    </p:extLst>
  </p:cSld>
  <p:clrMapOvr>
    <a:masterClrMapping/>
  </p:clrMapOvr>
  <p:transition spd="med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576281759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13094" y="213717"/>
            <a:ext cx="8715431" cy="471785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922224315"/>
      </p:ext>
    </p:extLst>
  </p:cSld>
  <p:clrMapOvr>
    <a:masterClrMapping/>
  </p:clrMapOvr>
  <p:transition spd="med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13094" y="2295525"/>
            <a:ext cx="927376" cy="928688"/>
          </a:xfrm>
          <a:solidFill>
            <a:srgbClr val="E0E0E0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85708" y="2295525"/>
            <a:ext cx="2140465" cy="928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3094" y="3571875"/>
            <a:ext cx="927376" cy="928688"/>
          </a:xfrm>
          <a:solidFill>
            <a:srgbClr val="E0E0E0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5708" y="3571875"/>
            <a:ext cx="2140465" cy="928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13094" y="1000125"/>
            <a:ext cx="927376" cy="92868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85708" y="1000125"/>
            <a:ext cx="2140465" cy="928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783309" y="2295525"/>
            <a:ext cx="927376" cy="928688"/>
          </a:xfrm>
          <a:solidFill>
            <a:srgbClr val="E0E0E0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855922" y="2295525"/>
            <a:ext cx="2140465" cy="928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783309" y="3571875"/>
            <a:ext cx="927376" cy="928688"/>
          </a:xfrm>
          <a:solidFill>
            <a:srgbClr val="E0E0E0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55922" y="3571875"/>
            <a:ext cx="2140465" cy="928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783309" y="1000125"/>
            <a:ext cx="927376" cy="928688"/>
          </a:xfrm>
          <a:solidFill>
            <a:srgbClr val="E0E0E0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855922" y="1000125"/>
            <a:ext cx="2140465" cy="928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24219133"/>
      </p:ext>
    </p:extLst>
  </p:cSld>
  <p:clrMapOvr>
    <a:masterClrMapping/>
  </p:clrMapOvr>
  <p:transition spd="med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1715095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2499987" y="213718"/>
            <a:ext cx="6428538" cy="4286845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191813"/>
      </p:ext>
    </p:extLst>
  </p:cSld>
  <p:clrMapOvr>
    <a:masterClrMapping/>
  </p:clrMapOvr>
  <p:transition spd="med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905961"/>
      </p:ext>
    </p:extLst>
  </p:cSld>
  <p:clrMapOvr>
    <a:masterClrMapping/>
  </p:clrMapOvr>
  <p:transition spd="med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28863-5461-63E4-5E4C-381DE7E84E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3094" y="213717"/>
            <a:ext cx="1858324" cy="107215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1392" y="213718"/>
            <a:ext cx="1857133" cy="4286845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54864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09728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164592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400358"/>
      </p:ext>
    </p:extLst>
  </p:cSld>
  <p:clrMapOvr>
    <a:masterClrMapping/>
  </p:clrMapOvr>
  <p:transition spd="med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28863-5461-63E4-5E4C-381DE7E84E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3094" y="213717"/>
            <a:ext cx="1858324" cy="107215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1392" y="213718"/>
            <a:ext cx="1857133" cy="4286845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54864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09728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164592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85689" y="213718"/>
            <a:ext cx="1857133" cy="4286845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54864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09728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164592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</p:spTree>
    <p:extLst>
      <p:ext uri="{BB962C8B-B14F-4D97-AF65-F5344CB8AC3E}">
        <p14:creationId xmlns:p14="http://schemas.microsoft.com/office/powerpoint/2010/main" val="969510738"/>
      </p:ext>
    </p:extLst>
  </p:cSld>
  <p:clrMapOvr>
    <a:masterClrMapping/>
  </p:clrMapOvr>
  <p:transition spd="med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1770" y="2319802"/>
            <a:ext cx="1295993" cy="51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32916"/>
      </p:ext>
    </p:extLst>
  </p:cSld>
  <p:clrMapOvr>
    <a:masterClrMapping/>
  </p:clrMapOvr>
  <p:transition spd="med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6BD6B-6E48-48C7-BA54-01DB0AC07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AC61DF-DD41-4CA1-86B2-06C68DBA8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A4E84-FC2F-4961-AF60-960DB58EE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21.11.2025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983DD-F078-492F-A1F1-7AA92480B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DF579-7F0A-4A48-8552-5779B9193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92977055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53C67-0659-4970-8945-6947B33EC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BF722-03A6-45F4-B289-F2AA791A3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  <a:lvl2pPr>
              <a:defRPr>
                <a:latin typeface="IBM Plex Sans" panose="020B0503050203000203" pitchFamily="34" charset="0"/>
              </a:defRPr>
            </a:lvl2pPr>
            <a:lvl3pPr>
              <a:defRPr>
                <a:latin typeface="IBM Plex Sans" panose="020B0503050203000203" pitchFamily="34" charset="0"/>
              </a:defRPr>
            </a:lvl3pPr>
            <a:lvl4pPr>
              <a:defRPr>
                <a:latin typeface="IBM Plex Sans" panose="020B0503050203000203" pitchFamily="34" charset="0"/>
              </a:defRPr>
            </a:lvl4pPr>
            <a:lvl5pPr>
              <a:defRPr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242FA-B6BA-41DF-937E-F7A063B01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21.11.2025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A9203-0F14-48D5-8222-3630BDF7E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A7982-469A-4A72-ABC6-736D087F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3337166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7CA9D-201A-4A64-93C6-A7C7A5154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4D3FB-6666-413A-914D-4522917C5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84FBC-5E1A-4325-9136-6465F7611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21.11.2025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1AFC4-3139-4420-A9F8-D4DD2D949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E6649-8F31-4E68-AFAA-3084B4E7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856650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655B4-E7FA-4963-8E20-C35B773F2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6E9CB-85E0-446B-BBAF-585F1A5994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7EFCD-71FC-4BCF-BCCB-8B3F82056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139E2-F735-48C3-BF3E-969B6FBBA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21.11.2025</a:t>
            </a:fld>
            <a:endParaRPr lang="en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FC485-38E9-41E6-8D55-C193331B7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9AD1F-FA89-4393-8984-C4E696291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42087691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1D76D-3806-4EA6-85E3-36D75380F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CC49F-DDC0-41EC-871B-0A6860CF9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355F1-39A4-46FB-9495-527E70944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65177-2F49-4A28-A4D6-C7DD7C6785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53655A-02E4-48C6-8CBB-419803D67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C634D1-D89D-4D45-8BCA-CD65007E1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21.11.2025</a:t>
            </a:fld>
            <a:endParaRPr lang="en-CH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17AC38-CDCE-4CD4-A683-974CB1F0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5CE8BE-5CB0-4A88-8485-8253AF75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90193470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F6C7-8F54-44AA-B359-FB6F813AB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16EDA-5BA7-420F-A77D-62C51FB32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21.11.2025</a:t>
            </a:fld>
            <a:endParaRPr lang="en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765A5-2B6F-4E47-A4EA-3F5D61F2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C6F8F-E058-4941-A0C6-D48D7E46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9984846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EC8D83-5FE2-4E22-B6F7-233389EFC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21.11.2025</a:t>
            </a:fld>
            <a:endParaRPr lang="en-C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04A804-6F9F-466E-A5EA-E634840C0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E1B67-DB94-473C-AB60-78A46FF8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91966330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A061-6CB8-4159-9E59-D11328454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6CA85-77BE-4954-BBE4-B60F100B3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3A83E-199E-45EC-A375-7896F3416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4FA73-EECD-4BD6-A6C7-F85427DA0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21.11.2025</a:t>
            </a:fld>
            <a:endParaRPr lang="en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6D490-7793-4F18-BA8F-C3EF5D694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C9345-9775-4965-97FA-BF5CB050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45129323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5329D-24F9-4707-9B6B-4D51162C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E84970-CB53-4EE6-A657-D2863DEE3F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2EACD-EB84-4F65-B091-9496BE4A1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9D95B-73A4-4DEE-9374-EAED26D7F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21.11.2025</a:t>
            </a:fld>
            <a:endParaRPr lang="en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D9241-B194-47EC-B80B-A56FA42A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E83E0-15A5-4639-A3AA-7F60A7274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9226043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E6608-AF87-4A1F-8365-F2D55A1F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BACE1-578F-4D7A-A95F-D6C08C0A6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6CBCB-F8F7-4E30-8F52-BACDE6DDE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21.11.2025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09DB5-FA44-4CF0-BF32-CEC46F676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54E58-0984-44CA-818F-CDA639E8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26177849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77F754-F064-4229-B608-6CFFE5C32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D8995-1727-4807-B767-00F7D9718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FCB34-2A5B-41AE-BD6D-7C5C2BD96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21.11.2025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0FFD3-D95C-4129-A67C-4C33D58D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D68A1-EDE4-40B8-B118-A930543DE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5059687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04207" y="4578394"/>
            <a:ext cx="807296" cy="320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3831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05D07-0746-FF4E-821C-3214076905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B221BB-AE71-6D46-B61B-0B32E56CE7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4206" y="4577004"/>
            <a:ext cx="807295" cy="3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545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05D07-0746-FF4E-821C-3214076905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1CCC1F-1C36-F242-A843-5B5FAE72D7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4206" y="4577004"/>
            <a:ext cx="807295" cy="3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9200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05D07-0746-FF4E-821C-3214076905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723796-3B69-4A43-B42E-03B4431D5A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4206" y="4577004"/>
            <a:ext cx="807295" cy="3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09916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05D07-0746-FF4E-821C-3214076905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E0FC08-88CD-4342-96F3-E40AD81063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4206" y="4577004"/>
            <a:ext cx="807295" cy="3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47077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18463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10042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71544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4909912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093432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069744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655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05D07-0746-FF4E-821C-3214076905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B221BB-AE71-6D46-B61B-0B32E56CE7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4206" y="4577004"/>
            <a:ext cx="807295" cy="3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540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62871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930430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50993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69614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78062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066962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926261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466299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1434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1447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1248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64061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094087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033563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35567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07379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xes (1 large, 4 sm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rgbClr val="82CF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98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566440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xes (1 large, 4 sm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92981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 (1 large, 4 sm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247416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xes (1 large, 4 sm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9789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450177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946851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rgbClr val="F2F4F8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2F4F8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2F4F8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2F4F8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2F4F8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rgbClr val="F2F4F8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2F4F8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2F4F8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2F4F8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2F4F8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rgbClr val="F2F4F8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2F4F8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2F4F8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2F4F8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2F4F8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397682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xes (4 t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82CFFF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82CFFF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82CFFF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969834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xes (4 t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5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5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5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217608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xes (4 t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545138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 (4 t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235153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2892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346637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89547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298766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9460561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57260309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3502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402109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201615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83806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53C67-0659-4970-8945-6947B33EC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BF722-03A6-45F4-B289-F2AA791A3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  <a:lvl2pPr>
              <a:defRPr>
                <a:latin typeface="IBM Plex Sans" panose="020B0503050203000203" pitchFamily="34" charset="0"/>
              </a:defRPr>
            </a:lvl2pPr>
            <a:lvl3pPr>
              <a:defRPr>
                <a:latin typeface="IBM Plex Sans" panose="020B0503050203000203" pitchFamily="34" charset="0"/>
              </a:defRPr>
            </a:lvl3pPr>
            <a:lvl4pPr>
              <a:defRPr>
                <a:latin typeface="IBM Plex Sans" panose="020B0503050203000203" pitchFamily="34" charset="0"/>
              </a:defRPr>
            </a:lvl4pPr>
            <a:lvl5pPr>
              <a:defRPr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242FA-B6BA-41DF-937E-F7A063B01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22.11.2025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A9203-0F14-48D5-8222-3630BDF7E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A7982-469A-4A72-ABC6-736D087F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854733298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6BD6B-6E48-48C7-BA54-01DB0AC07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AC61DF-DD41-4CA1-86B2-06C68DBA8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A4E84-FC2F-4961-AF60-960DB58EE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22.11.2025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983DD-F078-492F-A1F1-7AA92480B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DF579-7F0A-4A48-8552-5779B9193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962632591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53C67-0659-4970-8945-6947B33EC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BF722-03A6-45F4-B289-F2AA791A3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  <a:lvl2pPr>
              <a:defRPr>
                <a:latin typeface="IBM Plex Sans" panose="020B0503050203000203" pitchFamily="34" charset="0"/>
              </a:defRPr>
            </a:lvl2pPr>
            <a:lvl3pPr>
              <a:defRPr>
                <a:latin typeface="IBM Plex Sans" panose="020B0503050203000203" pitchFamily="34" charset="0"/>
              </a:defRPr>
            </a:lvl3pPr>
            <a:lvl4pPr>
              <a:defRPr>
                <a:latin typeface="IBM Plex Sans" panose="020B0503050203000203" pitchFamily="34" charset="0"/>
              </a:defRPr>
            </a:lvl4pPr>
            <a:lvl5pPr>
              <a:defRPr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242FA-B6BA-41DF-937E-F7A063B01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22.11.2025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A9203-0F14-48D5-8222-3630BDF7E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A7982-469A-4A72-ABC6-736D087F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8065500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7CA9D-201A-4A64-93C6-A7C7A5154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4D3FB-6666-413A-914D-4522917C5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84FBC-5E1A-4325-9136-6465F7611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22.11.2025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1AFC4-3139-4420-A9F8-D4DD2D949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E6649-8F31-4E68-AFAA-3084B4E7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4308141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1612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655B4-E7FA-4963-8E20-C35B773F2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6E9CB-85E0-446B-BBAF-585F1A5994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7EFCD-71FC-4BCF-BCCB-8B3F82056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139E2-F735-48C3-BF3E-969B6FBBA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22.11.2025</a:t>
            </a:fld>
            <a:endParaRPr lang="en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FC485-38E9-41E6-8D55-C193331B7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9AD1F-FA89-4393-8984-C4E696291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20922166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1D76D-3806-4EA6-85E3-36D75380F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CC49F-DDC0-41EC-871B-0A6860CF9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355F1-39A4-46FB-9495-527E70944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65177-2F49-4A28-A4D6-C7DD7C6785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53655A-02E4-48C6-8CBB-419803D67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C634D1-D89D-4D45-8BCA-CD65007E1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22.11.2025</a:t>
            </a:fld>
            <a:endParaRPr lang="en-CH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17AC38-CDCE-4CD4-A683-974CB1F0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5CE8BE-5CB0-4A88-8485-8253AF75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90189266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F6C7-8F54-44AA-B359-FB6F813AB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16EDA-5BA7-420F-A77D-62C51FB32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22.11.2025</a:t>
            </a:fld>
            <a:endParaRPr lang="en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765A5-2B6F-4E47-A4EA-3F5D61F2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C6F8F-E058-4941-A0C6-D48D7E46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33755696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EC8D83-5FE2-4E22-B6F7-233389EFC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22.11.2025</a:t>
            </a:fld>
            <a:endParaRPr lang="en-C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04A804-6F9F-466E-A5EA-E634840C0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E1B67-DB94-473C-AB60-78A46FF8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65494160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A061-6CB8-4159-9E59-D11328454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6CA85-77BE-4954-BBE4-B60F100B3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3A83E-199E-45EC-A375-7896F3416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4FA73-EECD-4BD6-A6C7-F85427DA0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22.11.2025</a:t>
            </a:fld>
            <a:endParaRPr lang="en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6D490-7793-4F18-BA8F-C3EF5D694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C9345-9775-4965-97FA-BF5CB050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220436953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5329D-24F9-4707-9B6B-4D51162C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E84970-CB53-4EE6-A657-D2863DEE3F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2EACD-EB84-4F65-B091-9496BE4A1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9D95B-73A4-4DEE-9374-EAED26D7F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22.11.2025</a:t>
            </a:fld>
            <a:endParaRPr lang="en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D9241-B194-47EC-B80B-A56FA42A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E83E0-15A5-4639-A3AA-7F60A7274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231822253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E6608-AF87-4A1F-8365-F2D55A1F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BACE1-578F-4D7A-A95F-D6C08C0A6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6CBCB-F8F7-4E30-8F52-BACDE6DDE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22.11.2025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09DB5-FA44-4CF0-BF32-CEC46F676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54E58-0984-44CA-818F-CDA639E8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276815984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77F754-F064-4229-B608-6CFFE5C32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D8995-1727-4807-B767-00F7D9718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FCB34-2A5B-41AE-BD6D-7C5C2BD96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22.11.2025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0FFD3-D95C-4129-A67C-4C33D58D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D68A1-EDE4-40B8-B118-A930543DE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64313120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32334" y="4836318"/>
            <a:ext cx="96191" cy="952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3095" y="1285875"/>
            <a:ext cx="1858324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5993" indent="-95993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1986" indent="-95993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7978" indent="-95993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99987" y="1285875"/>
            <a:ext cx="1856538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5993" indent="-95993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1986" indent="-95993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7978" indent="-95993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3525DFF-EC8A-8C67-14A3-80DE024D87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785690" y="213718"/>
            <a:ext cx="4142836" cy="471547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406950884"/>
      </p:ext>
    </p:extLst>
  </p:cSld>
  <p:clrMapOvr>
    <a:masterClrMapping/>
  </p:clrMapOvr>
  <p:transition spd="med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67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605077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4500563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57734"/>
            <a:ext cx="4143431" cy="2358033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3094" y="4535349"/>
            <a:ext cx="1851467" cy="428625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059" y="4535349"/>
            <a:ext cx="1851467" cy="428625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56275" y="4701045"/>
            <a:ext cx="61428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28488"/>
      </p:ext>
    </p:extLst>
  </p:cSld>
  <p:clrMapOvr>
    <a:masterClrMapping/>
  </p:clrMapOvr>
  <p:transition spd="med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9144000" cy="4500563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4286" tIns="34286" rIns="34286" bIns="3428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3429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525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57734"/>
            <a:ext cx="4143431" cy="1715095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A05E1-C4FC-6CB8-4FF6-0C8D93ACE5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56275" y="4701045"/>
            <a:ext cx="614283" cy="228600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3094" y="4535349"/>
            <a:ext cx="1851467" cy="428625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059" y="4535349"/>
            <a:ext cx="1851467" cy="428625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17198138"/>
      </p:ext>
    </p:extLst>
  </p:cSld>
  <p:clrMapOvr>
    <a:masterClrMapping/>
  </p:clrMapOvr>
  <p:transition spd="med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57734"/>
            <a:ext cx="4143431" cy="1715095"/>
          </a:xfrm>
        </p:spPr>
        <p:txBody>
          <a:bodyPr/>
          <a:lstStyle>
            <a:lvl1pPr>
              <a:lnSpc>
                <a:spcPct val="100000"/>
              </a:lnSpc>
              <a:defRPr sz="322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B9281-0E53-739D-E17B-6D94770D30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56275" y="4701045"/>
            <a:ext cx="61428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62327"/>
      </p:ext>
    </p:extLst>
  </p:cSld>
  <p:clrMapOvr>
    <a:masterClrMapping/>
  </p:clrMapOvr>
  <p:transition spd="med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57734"/>
            <a:ext cx="4143431" cy="1715095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3094" y="4679429"/>
            <a:ext cx="4143431" cy="28575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2DCEBD-8062-3355-4A71-D283850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56275" y="4701045"/>
            <a:ext cx="61428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03952"/>
      </p:ext>
    </p:extLst>
  </p:cSld>
  <p:clrMapOvr>
    <a:masterClrMapping/>
  </p:clrMapOvr>
  <p:transition spd="med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85689" y="213718"/>
            <a:ext cx="4142836" cy="471547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71" y="157734"/>
            <a:ext cx="3787409" cy="3929658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359" y="4700356"/>
            <a:ext cx="61428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63858"/>
      </p:ext>
    </p:extLst>
  </p:cSld>
  <p:clrMapOvr>
    <a:masterClrMapping/>
  </p:clrMapOvr>
  <p:transition spd="med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85689" y="213718"/>
            <a:ext cx="4142836" cy="471547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641747"/>
            <a:ext cx="3786885" cy="3501628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3094" y="214312"/>
            <a:ext cx="3786885" cy="214313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E1290-FE86-28FE-CC32-A32973D2D1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359" y="4700356"/>
            <a:ext cx="61428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84871"/>
      </p:ext>
    </p:extLst>
  </p:cSld>
  <p:clrMapOvr>
    <a:masterClrMapping/>
  </p:clrMapOvr>
  <p:transition spd="med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68021"/>
            <a:ext cx="1858324" cy="1715095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5689" y="213718"/>
            <a:ext cx="1857133" cy="4286845"/>
          </a:xfrm>
        </p:spPr>
        <p:txBody>
          <a:bodyPr/>
          <a:lstStyle>
            <a:lvl1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72582" y="213718"/>
            <a:ext cx="1855943" cy="4286845"/>
          </a:xfrm>
        </p:spPr>
        <p:txBody>
          <a:bodyPr/>
          <a:lstStyle>
            <a:lvl1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7F4D3A79-AFC3-BF88-B6CC-E6183F615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5932" y="4837777"/>
            <a:ext cx="102593" cy="923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2DCF13-4170-1EDA-F05B-655609585EC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965643"/>
      </p:ext>
    </p:extLst>
  </p:cSld>
  <p:clrMapOvr>
    <a:masterClrMapping/>
  </p:clrMapOvr>
  <p:transition spd="med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68021"/>
            <a:ext cx="4143431" cy="1072158"/>
          </a:xfrm>
        </p:spPr>
        <p:txBody>
          <a:bodyPr rIns="457200"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B1796CE7-FE67-2667-09E7-6A5DEF68AE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25932" y="4837777"/>
            <a:ext cx="102593" cy="923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FA44BF-58DD-7FDA-8FF0-96DD7616B72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479134"/>
      </p:ext>
    </p:extLst>
  </p:cSld>
  <p:clrMapOvr>
    <a:masterClrMapping/>
  </p:clrMapOvr>
  <p:transition spd="med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142875"/>
            <a:ext cx="6427347" cy="3071813"/>
          </a:xfrm>
        </p:spPr>
        <p:txBody>
          <a:bodyPr/>
          <a:lstStyle>
            <a:lvl1pPr>
              <a:defRPr sz="6450" b="0" i="0">
                <a:solidFill>
                  <a:schemeClr val="tx2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0C9739F-E9DC-E9F7-C95C-1CC2D2A4AD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25932" y="4837777"/>
            <a:ext cx="102593" cy="923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59283E-393C-983A-4DEF-680312DA49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862035"/>
      </p:ext>
    </p:extLst>
  </p:cSld>
  <p:clrMapOvr>
    <a:masterClrMapping/>
  </p:clrMapOvr>
  <p:transition spd="med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68021"/>
            <a:ext cx="3715457" cy="107215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8287" y="168021"/>
            <a:ext cx="4140238" cy="321528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2"/>
                </a:solidFill>
              </a:defRPr>
            </a:lvl1pPr>
            <a:lvl2pPr marL="219456" indent="-219456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2"/>
                </a:solidFill>
              </a:defRPr>
            </a:lvl2pPr>
            <a:lvl3pPr marL="411480" indent="-219456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2"/>
                </a:solidFill>
              </a:defRPr>
            </a:lvl3pPr>
            <a:lvl4pPr marL="658368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8A15A1C-3CA6-9F1A-8EB1-9457489FC9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2A9BFF-2196-C7EB-8D92-65A9197121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24654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007646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50876"/>
            <a:ext cx="5497590" cy="3643908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1AC698F3-E0DB-1FF3-7445-7480226D1D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25932" y="4837777"/>
            <a:ext cx="102593" cy="923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37611-FC61-E2BE-9D7D-38E4AAB40E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26217"/>
      </p:ext>
    </p:extLst>
  </p:cSld>
  <p:clrMapOvr>
    <a:masterClrMapping/>
  </p:clrMapOvr>
  <p:transition spd="med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3094" y="3486150"/>
            <a:ext cx="4143431" cy="1328738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9675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5689" y="3486150"/>
            <a:ext cx="4142836" cy="1328738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9675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CC6925-298E-960E-CA92-0BC8FB18CE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85689" y="213717"/>
            <a:ext cx="2857128" cy="235803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1pPr>
            <a:lvl2pPr marL="150876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2pPr>
            <a:lvl3pPr marL="301752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3pPr>
            <a:lvl4pPr marL="418338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3095" y="213717"/>
            <a:ext cx="2858318" cy="235803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1pPr>
            <a:lvl2pPr marL="150876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2pPr>
            <a:lvl3pPr marL="301752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3pPr>
            <a:lvl4pPr marL="418338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1E6B91-2983-AF71-00DD-3FBCA7243F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4572000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377646"/>
      </p:ext>
    </p:extLst>
  </p:cSld>
  <p:clrMapOvr>
    <a:masterClrMapping/>
  </p:clrMapOvr>
  <p:transition spd="med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87475" y="159930"/>
            <a:ext cx="1855943" cy="714971"/>
          </a:xfrm>
        </p:spPr>
        <p:txBody>
          <a:bodyPr/>
          <a:lstStyle>
            <a:lvl1pPr>
              <a:lnSpc>
                <a:spcPct val="90000"/>
              </a:lnSpc>
              <a:defRPr sz="4875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1392" y="161120"/>
            <a:ext cx="1855943" cy="713780"/>
          </a:xfrm>
        </p:spPr>
        <p:txBody>
          <a:bodyPr/>
          <a:lstStyle>
            <a:lvl1pPr>
              <a:lnSpc>
                <a:spcPct val="90000"/>
              </a:lnSpc>
              <a:defRPr sz="4875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99987" y="159921"/>
            <a:ext cx="1856538" cy="715467"/>
          </a:xfrm>
        </p:spPr>
        <p:txBody>
          <a:bodyPr/>
          <a:lstStyle>
            <a:lvl1pPr>
              <a:lnSpc>
                <a:spcPct val="90000"/>
              </a:lnSpc>
              <a:defRPr sz="4875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1072158"/>
          </a:xfrm>
        </p:spPr>
        <p:txBody>
          <a:bodyPr/>
          <a:lstStyle>
            <a:lvl1pPr>
              <a:lnSpc>
                <a:spcPct val="110000"/>
              </a:lnSpc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705BEB-F3AA-BF3A-70A5-738D5EE71F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99987" y="4500563"/>
            <a:ext cx="1856538" cy="428625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54864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09728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164592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9987" y="874901"/>
            <a:ext cx="1856538" cy="362739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5689" y="875495"/>
            <a:ext cx="1857133" cy="362506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86026" y="874900"/>
            <a:ext cx="1857133" cy="362506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AEFAA-EB42-1E87-74E6-FE0BC9198F8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079998"/>
      </p:ext>
    </p:extLst>
  </p:cSld>
  <p:clrMapOvr>
    <a:masterClrMapping/>
  </p:clrMapOvr>
  <p:transition spd="med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213094" y="2286000"/>
            <a:ext cx="871543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475" y="150876"/>
            <a:ext cx="1855943" cy="2000846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E26407-6C5D-60C9-0C0E-7B195B9AB4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99987" y="150876"/>
            <a:ext cx="4142836" cy="200084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1pPr>
            <a:lvl2pPr marL="294894" indent="-294894"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2pPr>
            <a:lvl3pPr marL="562356" indent="-294894"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3pPr>
            <a:lvl4pPr marL="857250" indent="-294894"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5475" y="2428875"/>
            <a:ext cx="1855943" cy="2000250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3225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3225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3225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3225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99987" y="2428875"/>
            <a:ext cx="4142836" cy="20002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1pPr>
            <a:lvl2pPr marL="294894" indent="-294894"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2pPr>
            <a:lvl3pPr marL="562356" indent="-294894"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3pPr>
            <a:lvl4pPr marL="857250" indent="-294894"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180B3-2893-7D56-D6DE-1FBBB98BCF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14607"/>
      </p:ext>
    </p:extLst>
  </p:cSld>
  <p:clrMapOvr>
    <a:masterClrMapping/>
  </p:clrMapOvr>
  <p:transition spd="med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2499987" y="3071813"/>
            <a:ext cx="6428538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2499987" y="1500188"/>
            <a:ext cx="6428538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99987" y="154305"/>
            <a:ext cx="1856538" cy="1072158"/>
          </a:xfrm>
        </p:spPr>
        <p:txBody>
          <a:bodyPr/>
          <a:lstStyle>
            <a:lvl1pPr>
              <a:lnSpc>
                <a:spcPct val="90000"/>
              </a:lnSpc>
              <a:defRPr sz="4875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1072158"/>
          </a:xfrm>
        </p:spPr>
        <p:txBody>
          <a:bodyPr/>
          <a:lstStyle>
            <a:lvl1pPr>
              <a:lnSpc>
                <a:spcPct val="110000"/>
              </a:lnSpc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705BEB-F3AA-BF3A-70A5-738D5EE71F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99987" y="4500563"/>
            <a:ext cx="1856538" cy="428625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5689" y="213717"/>
            <a:ext cx="2857128" cy="107215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5689" y="1643062"/>
            <a:ext cx="2857128" cy="10715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5689" y="3214687"/>
            <a:ext cx="2857128" cy="10715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99987" y="1570482"/>
            <a:ext cx="1856538" cy="1071565"/>
          </a:xfrm>
        </p:spPr>
        <p:txBody>
          <a:bodyPr/>
          <a:lstStyle>
            <a:lvl1pPr>
              <a:lnSpc>
                <a:spcPct val="90000"/>
              </a:lnSpc>
              <a:defRPr sz="4875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9988" y="3151251"/>
            <a:ext cx="1856537" cy="1071565"/>
          </a:xfrm>
        </p:spPr>
        <p:txBody>
          <a:bodyPr/>
          <a:lstStyle>
            <a:lvl1pPr>
              <a:lnSpc>
                <a:spcPct val="90000"/>
              </a:lnSpc>
              <a:defRPr sz="4875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83D42-3DD5-2001-8C3E-782B4D95A03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644312"/>
      </p:ext>
    </p:extLst>
  </p:cSld>
  <p:clrMapOvr>
    <a:masterClrMapping/>
  </p:clrMapOvr>
  <p:transition spd="med"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3094" y="1285875"/>
            <a:ext cx="1858324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9987" y="1285875"/>
            <a:ext cx="1856538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5689" y="1285875"/>
            <a:ext cx="1857133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71392" y="1285875"/>
            <a:ext cx="1859514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F833F-819E-FEB3-6037-605097B842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299595"/>
      </p:ext>
    </p:extLst>
  </p:cSld>
  <p:clrMapOvr>
    <a:masterClrMapping/>
  </p:clrMapOvr>
  <p:transition spd="med"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9987" y="1285875"/>
            <a:ext cx="1856538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5689" y="1285875"/>
            <a:ext cx="1857133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71392" y="1285875"/>
            <a:ext cx="1859514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99987" y="213718"/>
            <a:ext cx="1858324" cy="5720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14880" y="1285875"/>
            <a:ext cx="1856538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1FF02-34C5-308A-3988-828D780376C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85702" y="1285875"/>
            <a:ext cx="0" cy="32146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4570262" y="1285875"/>
            <a:ext cx="0" cy="321640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6857107" y="1285875"/>
            <a:ext cx="0" cy="321640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558664"/>
      </p:ext>
    </p:extLst>
  </p:cSld>
  <p:clrMapOvr>
    <a:masterClrMapping/>
  </p:clrMapOvr>
  <p:transition spd="med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9987" y="1285875"/>
            <a:ext cx="1856538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5689" y="1285875"/>
            <a:ext cx="1857133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71392" y="1285875"/>
            <a:ext cx="1859514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99987" y="213718"/>
            <a:ext cx="1858324" cy="5720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85689" y="213718"/>
            <a:ext cx="1857133" cy="5720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1392" y="213718"/>
            <a:ext cx="1859514" cy="5720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E0B47-A14A-7711-58D6-E30775CBE07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2285702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4570262" y="21259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6857107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661731"/>
      </p:ext>
    </p:extLst>
  </p:cSld>
  <p:clrMapOvr>
    <a:masterClrMapping/>
  </p:clrMapOvr>
  <p:transition spd="med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786408"/>
          </a:xfrm>
        </p:spPr>
        <p:txBody>
          <a:bodyPr/>
          <a:lstStyle>
            <a:lvl1pPr>
              <a:lnSpc>
                <a:spcPct val="11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676393-AEDE-7EDE-3939-625DBAB04E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3094" y="1285875"/>
            <a:ext cx="1858324" cy="15001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9987" y="1285875"/>
            <a:ext cx="1856538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9769" y="1285875"/>
            <a:ext cx="1853054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71392" y="1285875"/>
            <a:ext cx="1857133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99987" y="213717"/>
            <a:ext cx="428569" cy="428030"/>
          </a:xfrm>
        </p:spPr>
        <p:txBody>
          <a:bodyPr anchor="ctr"/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0509" y="213717"/>
            <a:ext cx="428569" cy="428030"/>
          </a:xfrm>
        </p:spPr>
        <p:txBody>
          <a:bodyPr anchor="ctr"/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71392" y="214610"/>
            <a:ext cx="428569" cy="428030"/>
          </a:xfrm>
        </p:spPr>
        <p:txBody>
          <a:bodyPr anchor="ctr"/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2285702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4570262" y="21259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6857107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316630"/>
      </p:ext>
    </p:extLst>
  </p:cSld>
  <p:clrMapOvr>
    <a:masterClrMapping/>
  </p:clrMapOvr>
  <p:transition spd="med"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150876"/>
            <a:ext cx="1855943" cy="428030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9987" y="1285875"/>
            <a:ext cx="1856538" cy="3214688"/>
          </a:xfrm>
        </p:spPr>
        <p:txBody>
          <a:bodyPr/>
          <a:lstStyle>
            <a:lvl1pPr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5689" y="1285875"/>
            <a:ext cx="3785695" cy="3214688"/>
          </a:xfrm>
        </p:spPr>
        <p:txBody>
          <a:bodyPr/>
          <a:lstStyle>
            <a:lvl1pPr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99987" y="150876"/>
            <a:ext cx="1858324" cy="42803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050"/>
            </a:lvl2pPr>
            <a:lvl3pPr>
              <a:spcBef>
                <a:spcPts val="0"/>
              </a:spcBef>
              <a:defRPr sz="1050"/>
            </a:lvl3pPr>
            <a:lvl4pPr>
              <a:spcBef>
                <a:spcPts val="0"/>
              </a:spcBef>
              <a:defRPr sz="1050"/>
            </a:lvl4pPr>
            <a:lvl5pPr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89402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2783985" cy="714971"/>
          </a:xfrm>
        </p:spPr>
        <p:txBody>
          <a:bodyPr/>
          <a:lstStyle>
            <a:lvl1pPr>
              <a:lnSpc>
                <a:spcPct val="110000"/>
              </a:lnSpc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734B11-1656-9EAF-DD45-A5D6A33842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3094" y="1285875"/>
            <a:ext cx="3786885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5689" y="1285875"/>
            <a:ext cx="3785695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416744"/>
      </p:ext>
    </p:extLst>
  </p:cSld>
  <p:clrMapOvr>
    <a:masterClrMapping/>
  </p:clrMapOvr>
  <p:transition spd="med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168021"/>
            <a:ext cx="4141645" cy="1715095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4A615-A6A2-86F8-03A2-CEF572275C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85689" y="213718"/>
            <a:ext cx="1857133" cy="4286845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71392" y="213718"/>
            <a:ext cx="1857133" cy="4286845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266820"/>
      </p:ext>
    </p:extLst>
  </p:cSld>
  <p:clrMapOvr>
    <a:masterClrMapping/>
  </p:clrMapOvr>
  <p:transition spd="med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8"/>
            <a:ext cx="1857133" cy="1715095"/>
          </a:xfrm>
        </p:spPr>
        <p:txBody>
          <a:bodyPr/>
          <a:lstStyle>
            <a:lvl1pPr>
              <a:lnSpc>
                <a:spcPct val="100000"/>
              </a:lnSpc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4A615-A6A2-86F8-03A2-CEF572275C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85689" y="213718"/>
            <a:ext cx="1857133" cy="4286845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71392" y="213718"/>
            <a:ext cx="1857133" cy="4286845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119435"/>
      </p:ext>
    </p:extLst>
  </p:cSld>
  <p:clrMapOvr>
    <a:masterClrMapping/>
  </p:clrMapOvr>
  <p:transition spd="med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4" y="168021"/>
            <a:ext cx="4139265" cy="1715095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551101-FB7D-9102-EFD1-3EDEE9F317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85689" y="213718"/>
            <a:ext cx="1857133" cy="5720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1392" y="213718"/>
            <a:ext cx="1859514" cy="5720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85689" y="1285875"/>
            <a:ext cx="1857133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73773" y="1285875"/>
            <a:ext cx="1857133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362357"/>
      </p:ext>
    </p:extLst>
  </p:cSld>
  <p:clrMapOvr>
    <a:masterClrMapping/>
  </p:clrMapOvr>
  <p:transition spd="med"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8"/>
            <a:ext cx="1855943" cy="1715095"/>
          </a:xfrm>
        </p:spPr>
        <p:txBody>
          <a:bodyPr rIns="0"/>
          <a:lstStyle>
            <a:lvl1pPr>
              <a:lnSpc>
                <a:spcPct val="10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551101-FB7D-9102-EFD1-3EDEE9F317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85689" y="213718"/>
            <a:ext cx="1857133" cy="5720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1392" y="213718"/>
            <a:ext cx="1859514" cy="5720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85689" y="1285875"/>
            <a:ext cx="1857133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73773" y="1285875"/>
            <a:ext cx="1857133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308443"/>
      </p:ext>
    </p:extLst>
  </p:cSld>
  <p:clrMapOvr>
    <a:masterClrMapping/>
  </p:clrMapOvr>
  <p:transition spd="med"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150876"/>
            <a:ext cx="1855943" cy="428030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9987" y="1285875"/>
            <a:ext cx="1856538" cy="3214688"/>
          </a:xfrm>
        </p:spPr>
        <p:txBody>
          <a:bodyPr/>
          <a:lstStyle>
            <a:lvl1pPr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5689" y="1285875"/>
            <a:ext cx="1857133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71392" y="1285875"/>
            <a:ext cx="1859514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99987" y="150876"/>
            <a:ext cx="1858324" cy="42803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050"/>
            </a:lvl2pPr>
            <a:lvl3pPr>
              <a:lnSpc>
                <a:spcPct val="90000"/>
              </a:lnSpc>
              <a:spcBef>
                <a:spcPts val="0"/>
              </a:spcBef>
              <a:defRPr sz="1050"/>
            </a:lvl3pPr>
            <a:lvl4pPr>
              <a:lnSpc>
                <a:spcPct val="90000"/>
              </a:lnSpc>
              <a:spcBef>
                <a:spcPts val="0"/>
              </a:spcBef>
              <a:defRPr sz="1050"/>
            </a:lvl4pPr>
            <a:lvl5pPr>
              <a:lnSpc>
                <a:spcPct val="90000"/>
              </a:lnSpc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85689" y="213717"/>
            <a:ext cx="428569" cy="428030"/>
          </a:xfrm>
        </p:spPr>
        <p:txBody>
          <a:bodyPr anchor="ctr"/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71392" y="213717"/>
            <a:ext cx="428569" cy="428030"/>
          </a:xfrm>
        </p:spPr>
        <p:txBody>
          <a:bodyPr anchor="ctr"/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4570262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6857107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922004"/>
      </p:ext>
    </p:extLst>
  </p:cSld>
  <p:clrMapOvr>
    <a:masterClrMapping/>
  </p:clrMapOvr>
  <p:transition spd="med"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1EAF36-C07D-DC5F-83A7-C84A1CC9D6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3095" y="928688"/>
            <a:ext cx="2501177" cy="1143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1pPr>
            <a:lvl2pPr marL="150876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2pPr>
            <a:lvl3pPr marL="301752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3pPr>
            <a:lvl4pPr marL="418338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5689" y="928688"/>
            <a:ext cx="2499987" cy="1143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1pPr>
            <a:lvl2pPr marL="150876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2pPr>
            <a:lvl3pPr marL="301752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3pPr>
            <a:lvl4pPr marL="418338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3094" y="3143250"/>
            <a:ext cx="2501178" cy="1143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1pPr>
            <a:lvl2pPr marL="150876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2pPr>
            <a:lvl3pPr marL="301752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3pPr>
            <a:lvl4pPr marL="418338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5690" y="3143250"/>
            <a:ext cx="2499987" cy="1143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1pPr>
            <a:lvl2pPr marL="150876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2pPr>
            <a:lvl3pPr marL="301752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3pPr>
            <a:lvl4pPr marL="418338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3689" y="213717"/>
            <a:ext cx="429760" cy="428030"/>
          </a:xfrm>
        </p:spPr>
        <p:txBody>
          <a:bodyPr anchor="ctr"/>
          <a:lstStyle>
            <a:lvl1pPr algn="ctr">
              <a:defRPr sz="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85689" y="213717"/>
            <a:ext cx="428569" cy="428030"/>
          </a:xfrm>
        </p:spPr>
        <p:txBody>
          <a:bodyPr anchor="ctr"/>
          <a:lstStyle>
            <a:lvl1pPr algn="ctr">
              <a:defRPr sz="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13689" y="2428875"/>
            <a:ext cx="429760" cy="428625"/>
          </a:xfrm>
        </p:spPr>
        <p:txBody>
          <a:bodyPr anchor="ctr"/>
          <a:lstStyle>
            <a:lvl1pPr algn="ctr">
              <a:defRPr sz="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85689" y="2428875"/>
            <a:ext cx="428569" cy="428625"/>
          </a:xfrm>
        </p:spPr>
        <p:txBody>
          <a:bodyPr anchor="ctr"/>
          <a:lstStyle>
            <a:lvl1pPr algn="ctr">
              <a:defRPr sz="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4571405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213094" y="2286000"/>
            <a:ext cx="871543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011152"/>
      </p:ext>
    </p:extLst>
  </p:cSld>
  <p:clrMapOvr>
    <a:masterClrMapping/>
  </p:clrMapOvr>
  <p:transition spd="med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641747"/>
            <a:ext cx="2142846" cy="853821"/>
          </a:xfrm>
        </p:spPr>
        <p:txBody>
          <a:bodyPr/>
          <a:lstStyle>
            <a:lvl1pPr>
              <a:lnSpc>
                <a:spcPct val="110000"/>
              </a:lnSpc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85689" y="213717"/>
            <a:ext cx="1857133" cy="19294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1392" y="213717"/>
            <a:ext cx="1859514" cy="19294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85689" y="2500313"/>
            <a:ext cx="1857133" cy="185737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71392" y="2500313"/>
            <a:ext cx="1857133" cy="185737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3094" y="213717"/>
            <a:ext cx="1858324" cy="428030"/>
          </a:xfr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3240169"/>
      </p:ext>
    </p:extLst>
  </p:cSld>
  <p:clrMapOvr>
    <a:masterClrMapping/>
  </p:clrMapOvr>
  <p:transition spd="med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572643"/>
            <a:ext cx="4141050" cy="853821"/>
          </a:xfrm>
        </p:spPr>
        <p:txBody>
          <a:bodyPr rIns="457200"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85689" y="213717"/>
            <a:ext cx="1857133" cy="19294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1392" y="213717"/>
            <a:ext cx="1859514" cy="19294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85689" y="2500313"/>
            <a:ext cx="1857133" cy="185737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71392" y="2500313"/>
            <a:ext cx="1857133" cy="185737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3094" y="213717"/>
            <a:ext cx="1858324" cy="168021"/>
          </a:xfr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6774030"/>
      </p:ext>
    </p:extLst>
  </p:cSld>
  <p:clrMapOvr>
    <a:masterClrMapping/>
  </p:clrMapOvr>
  <p:transition spd="med"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213717"/>
            <a:ext cx="1858324" cy="1715095"/>
          </a:xfrm>
        </p:spPr>
        <p:txBody>
          <a:bodyPr/>
          <a:lstStyle>
            <a:lvl1pPr>
              <a:lnSpc>
                <a:spcPct val="10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DD2EFD-B47D-5B95-E333-6FEC577D1B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475" y="2496219"/>
            <a:ext cx="1855943" cy="2004344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8390" y="2500313"/>
            <a:ext cx="1855943" cy="2004344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477" y="2500313"/>
            <a:ext cx="1855943" cy="2004344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71392" y="2500313"/>
            <a:ext cx="1855943" cy="2004344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970567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754234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68021"/>
            <a:ext cx="4143431" cy="1715095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DD2EFD-B47D-5B95-E333-6FEC577D1B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475" y="2496219"/>
            <a:ext cx="1855943" cy="2004344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8390" y="2500313"/>
            <a:ext cx="1855943" cy="2004344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477" y="2500313"/>
            <a:ext cx="1855943" cy="2004344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71392" y="2500313"/>
            <a:ext cx="1855943" cy="2004344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620270"/>
      </p:ext>
    </p:extLst>
  </p:cSld>
  <p:clrMapOvr>
    <a:masterClrMapping/>
  </p:clrMapOvr>
  <p:transition spd="med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1715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85689" y="213717"/>
            <a:ext cx="1857133" cy="19294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1392" y="213717"/>
            <a:ext cx="1859514" cy="19294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85689" y="2500313"/>
            <a:ext cx="1857133" cy="185737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71392" y="2500313"/>
            <a:ext cx="1857133" cy="185737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99416" y="212598"/>
            <a:ext cx="1857133" cy="19294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99416" y="2500313"/>
            <a:ext cx="1857133" cy="185737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0149"/>
      </p:ext>
    </p:extLst>
  </p:cSld>
  <p:clrMapOvr>
    <a:masterClrMapping/>
  </p:clrMapOvr>
  <p:transition spd="med"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1072158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B9E673-95F7-7EF4-87D5-476568C52D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99987" y="500063"/>
            <a:ext cx="1856538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5690" y="500063"/>
            <a:ext cx="1857133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1392" y="500063"/>
            <a:ext cx="1857133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99987" y="2786063"/>
            <a:ext cx="1856538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85690" y="2786062"/>
            <a:ext cx="1856538" cy="142225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1392" y="2786063"/>
            <a:ext cx="1857133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499987" y="205979"/>
            <a:ext cx="150856" cy="151209"/>
          </a:xfrm>
        </p:spPr>
        <p:txBody>
          <a:bodyPr/>
          <a:lstStyle>
            <a:lvl1pPr>
              <a:defRPr sz="5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85690" y="205979"/>
            <a:ext cx="150856" cy="151209"/>
          </a:xfrm>
        </p:spPr>
        <p:txBody>
          <a:bodyPr/>
          <a:lstStyle>
            <a:lvl1pPr>
              <a:defRPr sz="5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071392" y="205979"/>
            <a:ext cx="150856" cy="151209"/>
          </a:xfrm>
        </p:spPr>
        <p:txBody>
          <a:bodyPr/>
          <a:lstStyle>
            <a:lvl1pPr>
              <a:defRPr sz="5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499987" y="2510487"/>
            <a:ext cx="150856" cy="151209"/>
          </a:xfrm>
        </p:spPr>
        <p:txBody>
          <a:bodyPr/>
          <a:lstStyle>
            <a:lvl1pPr>
              <a:defRPr sz="5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85690" y="2510487"/>
            <a:ext cx="150856" cy="151209"/>
          </a:xfrm>
        </p:spPr>
        <p:txBody>
          <a:bodyPr/>
          <a:lstStyle>
            <a:lvl1pPr>
              <a:defRPr sz="5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071392" y="2510487"/>
            <a:ext cx="150856" cy="151209"/>
          </a:xfrm>
        </p:spPr>
        <p:txBody>
          <a:bodyPr/>
          <a:lstStyle>
            <a:lvl1pPr>
              <a:defRPr sz="5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85703" y="2286000"/>
            <a:ext cx="664520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2285702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6857107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4570262" y="21259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323429"/>
      </p:ext>
    </p:extLst>
  </p:cSld>
  <p:clrMapOvr>
    <a:masterClrMapping/>
  </p:clrMapOvr>
  <p:transition spd="med"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168021"/>
            <a:ext cx="4139264" cy="1279922"/>
          </a:xfrm>
        </p:spPr>
        <p:txBody>
          <a:bodyPr rIns="457200"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FF798-3B8E-1F19-EBBE-BEB7423129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5689" y="213718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3773" y="213718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5689" y="2500313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3773" y="2500313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1904" y="2500313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99987" y="2500313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15475" y="2286000"/>
            <a:ext cx="871543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85702" y="2286000"/>
            <a:ext cx="0" cy="221456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6857107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4570262" y="21259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761369"/>
      </p:ext>
    </p:extLst>
  </p:cSld>
  <p:clrMapOvr>
    <a:masterClrMapping/>
  </p:clrMapOvr>
  <p:transition spd="med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1279922"/>
          </a:xfrm>
        </p:spPr>
        <p:txBody>
          <a:bodyPr rIns="0"/>
          <a:lstStyle>
            <a:lvl1pPr>
              <a:lnSpc>
                <a:spcPct val="110000"/>
              </a:lnSpc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FF798-3B8E-1F19-EBBE-BEB7423129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5689" y="213718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3773" y="213718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5689" y="2500313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3773" y="2500313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1904" y="2500313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99987" y="2500313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15475" y="2286000"/>
            <a:ext cx="871543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85702" y="2286000"/>
            <a:ext cx="0" cy="221456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6857107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4570262" y="21259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180511"/>
      </p:ext>
    </p:extLst>
  </p:cSld>
  <p:clrMapOvr>
    <a:masterClrMapping/>
  </p:clrMapOvr>
  <p:transition spd="med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3094" y="1285875"/>
            <a:ext cx="1858324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99987" y="1285875"/>
            <a:ext cx="1856538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3525DFF-EC8A-8C67-14A3-80DE024D87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785689" y="213718"/>
            <a:ext cx="4142836" cy="471547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076200606"/>
      </p:ext>
    </p:extLst>
  </p:cSld>
  <p:clrMapOvr>
    <a:masterClrMapping/>
  </p:clrMapOvr>
  <p:transition spd="med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3094" y="1285875"/>
            <a:ext cx="1858324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85702" y="0"/>
            <a:ext cx="6858298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152500725"/>
      </p:ext>
    </p:extLst>
  </p:cSld>
  <p:clrMapOvr>
    <a:masterClrMapping/>
  </p:clrMapOvr>
  <p:transition spd="med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3094" y="1285875"/>
            <a:ext cx="1858324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99987" y="211932"/>
            <a:ext cx="6430919" cy="471725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90375247"/>
      </p:ext>
    </p:extLst>
  </p:cSld>
  <p:clrMapOvr>
    <a:masterClrMapping/>
  </p:clrMapOvr>
  <p:transition spd="med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340521573"/>
      </p:ext>
    </p:extLst>
  </p:cSld>
  <p:clrMapOvr>
    <a:masterClrMapping/>
  </p:clrMapOvr>
  <p:transition spd="med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13094" y="213717"/>
            <a:ext cx="8715431" cy="471785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20517087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xes (1 large, 4 sm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rgbClr val="82CF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98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887061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13094" y="2295525"/>
            <a:ext cx="927376" cy="928688"/>
          </a:xfrm>
          <a:solidFill>
            <a:srgbClr val="E0E0E0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85708" y="2295525"/>
            <a:ext cx="2140465" cy="928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3094" y="3571875"/>
            <a:ext cx="927376" cy="928688"/>
          </a:xfrm>
          <a:solidFill>
            <a:srgbClr val="E0E0E0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5708" y="3571875"/>
            <a:ext cx="2140465" cy="928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13094" y="1000125"/>
            <a:ext cx="927376" cy="92868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85708" y="1000125"/>
            <a:ext cx="2140465" cy="928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783309" y="2295525"/>
            <a:ext cx="927376" cy="928688"/>
          </a:xfrm>
          <a:solidFill>
            <a:srgbClr val="E0E0E0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855922" y="2295525"/>
            <a:ext cx="2140465" cy="928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783309" y="3571875"/>
            <a:ext cx="927376" cy="928688"/>
          </a:xfrm>
          <a:solidFill>
            <a:srgbClr val="E0E0E0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55922" y="3571875"/>
            <a:ext cx="2140465" cy="928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783309" y="1000125"/>
            <a:ext cx="927376" cy="928688"/>
          </a:xfrm>
          <a:solidFill>
            <a:srgbClr val="E0E0E0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855922" y="1000125"/>
            <a:ext cx="2140465" cy="928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46788811"/>
      </p:ext>
    </p:extLst>
  </p:cSld>
  <p:clrMapOvr>
    <a:masterClrMapping/>
  </p:clrMapOvr>
  <p:transition spd="med"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1715095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2499987" y="213718"/>
            <a:ext cx="6428538" cy="4286845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104397"/>
      </p:ext>
    </p:extLst>
  </p:cSld>
  <p:clrMapOvr>
    <a:masterClrMapping/>
  </p:clrMapOvr>
  <p:transition spd="med"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33051"/>
      </p:ext>
    </p:extLst>
  </p:cSld>
  <p:clrMapOvr>
    <a:masterClrMapping/>
  </p:clrMapOvr>
  <p:transition spd="med"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28863-5461-63E4-5E4C-381DE7E84E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3094" y="213717"/>
            <a:ext cx="1858324" cy="107215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1392" y="213718"/>
            <a:ext cx="1857133" cy="4286845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54864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09728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164592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87560"/>
      </p:ext>
    </p:extLst>
  </p:cSld>
  <p:clrMapOvr>
    <a:masterClrMapping/>
  </p:clrMapOvr>
  <p:transition spd="med"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28863-5461-63E4-5E4C-381DE7E84E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3094" y="213717"/>
            <a:ext cx="1858324" cy="107215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1392" y="213718"/>
            <a:ext cx="1857133" cy="4286845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54864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09728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164592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85689" y="213718"/>
            <a:ext cx="1857133" cy="4286845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54864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09728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164592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</p:spTree>
    <p:extLst>
      <p:ext uri="{BB962C8B-B14F-4D97-AF65-F5344CB8AC3E}">
        <p14:creationId xmlns:p14="http://schemas.microsoft.com/office/powerpoint/2010/main" val="182075144"/>
      </p:ext>
    </p:extLst>
  </p:cSld>
  <p:clrMapOvr>
    <a:masterClrMapping/>
  </p:clrMapOvr>
  <p:transition spd="med"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1770" y="2319802"/>
            <a:ext cx="1295993" cy="51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638809"/>
      </p:ext>
    </p:extLst>
  </p:cSld>
  <p:clrMapOvr>
    <a:masterClrMapping/>
  </p:clrMapOvr>
  <p:transition spd="med"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9C46B-0CE2-4D33-A6AC-BAFA178F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50D15-0FEF-478D-988A-6F13D1CF4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C7C19-C467-4E6B-8CBA-6E944C48A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9CF-B8CD-4594-9670-EA2E7313F4DA}" type="datetimeFigureOut">
              <a:rPr lang="LID4096" smtClean="0"/>
              <a:t>11/23/2025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75605-2DC2-4A7F-8DAE-77FBB3469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7F116-8D35-457D-9500-88F98489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D14FF-3DD6-49EA-80DD-A4F708AF989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78977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05D07-0746-FF4E-821C-3214076905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1CCC1F-1C36-F242-A843-5B5FAE72D7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4206" y="4577004"/>
            <a:ext cx="807295" cy="3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818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xes (1 large, 4 sm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9235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 (1 large, 4 sm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5142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xes (1 large, 4 sm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968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36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97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rgbClr val="F2F4F8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2F4F8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2F4F8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2F4F8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2F4F8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rgbClr val="F2F4F8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2F4F8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2F4F8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2F4F8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2F4F8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rgbClr val="F2F4F8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2F4F8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2F4F8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2F4F8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2F4F8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4870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xes (4 t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82CFFF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82CFFF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82CFFF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4177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xes (4 t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5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5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5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8452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xes (4 t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943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 (4 t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308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05D07-0746-FF4E-821C-3214076905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723796-3B69-4A43-B42E-03B4431D5A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4206" y="4577004"/>
            <a:ext cx="807295" cy="3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707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61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266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4272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57718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263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369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39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4037260" cy="572096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32334" y="4836318"/>
            <a:ext cx="96191" cy="952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3095" y="1285875"/>
            <a:ext cx="1858324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5993" indent="-95993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1986" indent="-95993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7978" indent="-95993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99987" y="1285875"/>
            <a:ext cx="1856538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5993" indent="-95993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1986" indent="-95993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7978" indent="-95993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3525DFF-EC8A-8C67-14A3-80DE024D87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785690" y="213718"/>
            <a:ext cx="4142836" cy="471547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20067918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05D07-0746-FF4E-821C-3214076905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E0FC08-88CD-4342-96F3-E40AD81063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4206" y="4577004"/>
            <a:ext cx="807295" cy="3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274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53C67-0659-4970-8945-6947B33EC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BF722-03A6-45F4-B289-F2AA791A3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  <a:lvl2pPr>
              <a:defRPr>
                <a:latin typeface="IBM Plex Sans" panose="020B0503050203000203" pitchFamily="34" charset="0"/>
              </a:defRPr>
            </a:lvl2pPr>
            <a:lvl3pPr>
              <a:defRPr>
                <a:latin typeface="IBM Plex Sans" panose="020B0503050203000203" pitchFamily="34" charset="0"/>
              </a:defRPr>
            </a:lvl3pPr>
            <a:lvl4pPr>
              <a:defRPr>
                <a:latin typeface="IBM Plex Sans" panose="020B0503050203000203" pitchFamily="34" charset="0"/>
              </a:defRPr>
            </a:lvl4pPr>
            <a:lvl5pPr>
              <a:defRPr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242FA-B6BA-41DF-937E-F7A063B01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21.11.2025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A9203-0F14-48D5-8222-3630BDF7E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A7982-469A-4A72-ABC6-736D087F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668208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FA6204-A801-E747-8E2D-43C55481E2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4207" y="4578394"/>
            <a:ext cx="807296" cy="32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639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05D07-0746-FF4E-821C-3214076905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BC1714-86C2-224E-B921-2142C63C6B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4206" y="4577004"/>
            <a:ext cx="807295" cy="3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611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05D07-0746-FF4E-821C-3214076905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7C3D6-D52C-FC41-9EFC-C89B7A3E06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4206" y="4577004"/>
            <a:ext cx="807295" cy="3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0996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05D07-0746-FF4E-821C-3214076905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EB601A-28B8-D14E-8989-E8ABCC06E2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4206" y="4577004"/>
            <a:ext cx="807295" cy="3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656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05D07-0746-FF4E-821C-3214076905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FE9E07-E2BB-8046-A7F2-CF2D3FE454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4206" y="4577004"/>
            <a:ext cx="807295" cy="3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910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18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68695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3166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3257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93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073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73689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10867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63283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4314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3310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162287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825491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33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4428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2674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5552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sight, text, boxe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5086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sight, text, boxe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6975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sight, text, boxe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403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sight, text, boxe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80009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2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2168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 (1 large, 4 small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accent4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0803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xes (1 large, 4 small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rgbClr val="82CF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accent4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09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xes (1 large, 4 small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accent4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5220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xes (1 large, 4 small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accent4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78462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oxes (1 large, 4 small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accent4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35370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lt 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tx2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189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t 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5772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 (4 t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rgbClr val="F2F4F8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2F4F8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2F4F8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2F4F8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2F4F8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rgbClr val="F2F4F8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2F4F8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2F4F8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2F4F8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2F4F8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rgbClr val="F2F4F8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2F4F8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2F4F8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2F4F8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2F4F8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83326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xes (4 t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82CFFF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82CFFF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82CFFF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76268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xes (4 t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5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5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5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89931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xes (4 t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49287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oxes (4 t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59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43735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454325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36417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787618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8251748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7622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51470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70951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19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6810A-8CBA-CA46-830C-0A27E4FECE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4207" y="4578394"/>
            <a:ext cx="807296" cy="32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5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9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71.xml"/><Relationship Id="rId34" Type="http://schemas.openxmlformats.org/officeDocument/2006/relationships/slideLayout" Target="../slideLayouts/slideLayout84.xml"/><Relationship Id="rId42" Type="http://schemas.openxmlformats.org/officeDocument/2006/relationships/slideLayout" Target="../slideLayouts/slideLayout92.xml"/><Relationship Id="rId4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32" Type="http://schemas.openxmlformats.org/officeDocument/2006/relationships/slideLayout" Target="../slideLayouts/slideLayout82.xml"/><Relationship Id="rId37" Type="http://schemas.openxmlformats.org/officeDocument/2006/relationships/slideLayout" Target="../slideLayouts/slideLayout87.xml"/><Relationship Id="rId40" Type="http://schemas.openxmlformats.org/officeDocument/2006/relationships/slideLayout" Target="../slideLayouts/slideLayout90.xml"/><Relationship Id="rId45" Type="http://schemas.openxmlformats.org/officeDocument/2006/relationships/slideLayout" Target="../slideLayouts/slideLayout95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36" Type="http://schemas.openxmlformats.org/officeDocument/2006/relationships/slideLayout" Target="../slideLayouts/slideLayout86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81.xml"/><Relationship Id="rId4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80.xml"/><Relationship Id="rId35" Type="http://schemas.openxmlformats.org/officeDocument/2006/relationships/slideLayout" Target="../slideLayouts/slideLayout85.xml"/><Relationship Id="rId43" Type="http://schemas.openxmlformats.org/officeDocument/2006/relationships/slideLayout" Target="../slideLayouts/slideLayout93.xml"/><Relationship Id="rId48" Type="http://schemas.openxmlformats.org/officeDocument/2006/relationships/slideLayout" Target="../slideLayouts/slideLayout98.xml"/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83.xml"/><Relationship Id="rId38" Type="http://schemas.openxmlformats.org/officeDocument/2006/relationships/slideLayout" Target="../slideLayouts/slideLayout88.xml"/><Relationship Id="rId4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26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5" Type="http://schemas.openxmlformats.org/officeDocument/2006/relationships/slideLayout" Target="../slideLayouts/slideLayout123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0" Type="http://schemas.openxmlformats.org/officeDocument/2006/relationships/slideLayout" Target="../slideLayouts/slideLayout118.xml"/><Relationship Id="rId29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22.xml"/><Relationship Id="rId32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23" Type="http://schemas.openxmlformats.org/officeDocument/2006/relationships/slideLayout" Target="../slideLayouts/slideLayout121.xml"/><Relationship Id="rId28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31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Relationship Id="rId27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06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8.xml"/><Relationship Id="rId26" Type="http://schemas.openxmlformats.org/officeDocument/2006/relationships/slideLayout" Target="../slideLayouts/slideLayout156.xml"/><Relationship Id="rId39" Type="http://schemas.openxmlformats.org/officeDocument/2006/relationships/slideLayout" Target="../slideLayouts/slideLayout169.xml"/><Relationship Id="rId21" Type="http://schemas.openxmlformats.org/officeDocument/2006/relationships/slideLayout" Target="../slideLayouts/slideLayout151.xml"/><Relationship Id="rId34" Type="http://schemas.openxmlformats.org/officeDocument/2006/relationships/slideLayout" Target="../slideLayouts/slideLayout164.xml"/><Relationship Id="rId42" Type="http://schemas.openxmlformats.org/officeDocument/2006/relationships/slideLayout" Target="../slideLayouts/slideLayout172.xml"/><Relationship Id="rId47" Type="http://schemas.openxmlformats.org/officeDocument/2006/relationships/theme" Target="../theme/theme4.xml"/><Relationship Id="rId7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29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24" Type="http://schemas.openxmlformats.org/officeDocument/2006/relationships/slideLayout" Target="../slideLayouts/slideLayout154.xml"/><Relationship Id="rId32" Type="http://schemas.openxmlformats.org/officeDocument/2006/relationships/slideLayout" Target="../slideLayouts/slideLayout162.xml"/><Relationship Id="rId37" Type="http://schemas.openxmlformats.org/officeDocument/2006/relationships/slideLayout" Target="../slideLayouts/slideLayout167.xml"/><Relationship Id="rId40" Type="http://schemas.openxmlformats.org/officeDocument/2006/relationships/slideLayout" Target="../slideLayouts/slideLayout170.xml"/><Relationship Id="rId45" Type="http://schemas.openxmlformats.org/officeDocument/2006/relationships/slideLayout" Target="../slideLayouts/slideLayout175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23" Type="http://schemas.openxmlformats.org/officeDocument/2006/relationships/slideLayout" Target="../slideLayouts/slideLayout153.xml"/><Relationship Id="rId28" Type="http://schemas.openxmlformats.org/officeDocument/2006/relationships/slideLayout" Target="../slideLayouts/slideLayout158.xml"/><Relationship Id="rId36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40.xml"/><Relationship Id="rId19" Type="http://schemas.openxmlformats.org/officeDocument/2006/relationships/slideLayout" Target="../slideLayouts/slideLayout149.xml"/><Relationship Id="rId31" Type="http://schemas.openxmlformats.org/officeDocument/2006/relationships/slideLayout" Target="../slideLayouts/slideLayout161.xml"/><Relationship Id="rId44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Relationship Id="rId22" Type="http://schemas.openxmlformats.org/officeDocument/2006/relationships/slideLayout" Target="../slideLayouts/slideLayout152.xml"/><Relationship Id="rId27" Type="http://schemas.openxmlformats.org/officeDocument/2006/relationships/slideLayout" Target="../slideLayouts/slideLayout157.xml"/><Relationship Id="rId30" Type="http://schemas.openxmlformats.org/officeDocument/2006/relationships/slideLayout" Target="../slideLayouts/slideLayout160.xml"/><Relationship Id="rId35" Type="http://schemas.openxmlformats.org/officeDocument/2006/relationships/slideLayout" Target="../slideLayouts/slideLayout165.xml"/><Relationship Id="rId43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5" Type="http://schemas.openxmlformats.org/officeDocument/2006/relationships/slideLayout" Target="../slideLayouts/slideLayout155.xml"/><Relationship Id="rId33" Type="http://schemas.openxmlformats.org/officeDocument/2006/relationships/slideLayout" Target="../slideLayouts/slideLayout163.xml"/><Relationship Id="rId38" Type="http://schemas.openxmlformats.org/officeDocument/2006/relationships/slideLayout" Target="../slideLayouts/slideLayout168.xml"/><Relationship Id="rId46" Type="http://schemas.openxmlformats.org/officeDocument/2006/relationships/slideLayout" Target="../slideLayouts/slideLayout176.xml"/><Relationship Id="rId20" Type="http://schemas.openxmlformats.org/officeDocument/2006/relationships/slideLayout" Target="../slideLayouts/slideLayout150.xml"/><Relationship Id="rId41" Type="http://schemas.openxmlformats.org/officeDocument/2006/relationships/slideLayout" Target="../slideLayouts/slideLayout17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0.xml"/><Relationship Id="rId18" Type="http://schemas.openxmlformats.org/officeDocument/2006/relationships/slideLayout" Target="../slideLayouts/slideLayout205.xml"/><Relationship Id="rId26" Type="http://schemas.openxmlformats.org/officeDocument/2006/relationships/slideLayout" Target="../slideLayouts/slideLayout213.xml"/><Relationship Id="rId39" Type="http://schemas.openxmlformats.org/officeDocument/2006/relationships/slideLayout" Target="../slideLayouts/slideLayout226.xml"/><Relationship Id="rId21" Type="http://schemas.openxmlformats.org/officeDocument/2006/relationships/slideLayout" Target="../slideLayouts/slideLayout208.xml"/><Relationship Id="rId34" Type="http://schemas.openxmlformats.org/officeDocument/2006/relationships/slideLayout" Target="../slideLayouts/slideLayout221.xml"/><Relationship Id="rId42" Type="http://schemas.openxmlformats.org/officeDocument/2006/relationships/slideLayout" Target="../slideLayouts/slideLayout229.xml"/><Relationship Id="rId47" Type="http://schemas.openxmlformats.org/officeDocument/2006/relationships/slideLayout" Target="../slideLayouts/slideLayout234.xml"/><Relationship Id="rId50" Type="http://schemas.openxmlformats.org/officeDocument/2006/relationships/theme" Target="../theme/theme6.xml"/><Relationship Id="rId7" Type="http://schemas.openxmlformats.org/officeDocument/2006/relationships/slideLayout" Target="../slideLayouts/slideLayout194.xml"/><Relationship Id="rId2" Type="http://schemas.openxmlformats.org/officeDocument/2006/relationships/slideLayout" Target="../slideLayouts/slideLayout189.xml"/><Relationship Id="rId16" Type="http://schemas.openxmlformats.org/officeDocument/2006/relationships/slideLayout" Target="../slideLayouts/slideLayout203.xml"/><Relationship Id="rId29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198.xml"/><Relationship Id="rId24" Type="http://schemas.openxmlformats.org/officeDocument/2006/relationships/slideLayout" Target="../slideLayouts/slideLayout211.xml"/><Relationship Id="rId32" Type="http://schemas.openxmlformats.org/officeDocument/2006/relationships/slideLayout" Target="../slideLayouts/slideLayout219.xml"/><Relationship Id="rId37" Type="http://schemas.openxmlformats.org/officeDocument/2006/relationships/slideLayout" Target="../slideLayouts/slideLayout224.xml"/><Relationship Id="rId40" Type="http://schemas.openxmlformats.org/officeDocument/2006/relationships/slideLayout" Target="../slideLayouts/slideLayout227.xml"/><Relationship Id="rId45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192.xml"/><Relationship Id="rId15" Type="http://schemas.openxmlformats.org/officeDocument/2006/relationships/slideLayout" Target="../slideLayouts/slideLayout202.xml"/><Relationship Id="rId23" Type="http://schemas.openxmlformats.org/officeDocument/2006/relationships/slideLayout" Target="../slideLayouts/slideLayout210.xml"/><Relationship Id="rId28" Type="http://schemas.openxmlformats.org/officeDocument/2006/relationships/slideLayout" Target="../slideLayouts/slideLayout215.xml"/><Relationship Id="rId36" Type="http://schemas.openxmlformats.org/officeDocument/2006/relationships/slideLayout" Target="../slideLayouts/slideLayout223.xml"/><Relationship Id="rId49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197.xml"/><Relationship Id="rId19" Type="http://schemas.openxmlformats.org/officeDocument/2006/relationships/slideLayout" Target="../slideLayouts/slideLayout206.xml"/><Relationship Id="rId31" Type="http://schemas.openxmlformats.org/officeDocument/2006/relationships/slideLayout" Target="../slideLayouts/slideLayout218.xml"/><Relationship Id="rId44" Type="http://schemas.openxmlformats.org/officeDocument/2006/relationships/slideLayout" Target="../slideLayouts/slideLayout231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Relationship Id="rId14" Type="http://schemas.openxmlformats.org/officeDocument/2006/relationships/slideLayout" Target="../slideLayouts/slideLayout201.xml"/><Relationship Id="rId22" Type="http://schemas.openxmlformats.org/officeDocument/2006/relationships/slideLayout" Target="../slideLayouts/slideLayout209.xml"/><Relationship Id="rId27" Type="http://schemas.openxmlformats.org/officeDocument/2006/relationships/slideLayout" Target="../slideLayouts/slideLayout214.xml"/><Relationship Id="rId30" Type="http://schemas.openxmlformats.org/officeDocument/2006/relationships/slideLayout" Target="../slideLayouts/slideLayout217.xml"/><Relationship Id="rId35" Type="http://schemas.openxmlformats.org/officeDocument/2006/relationships/slideLayout" Target="../slideLayouts/slideLayout222.xml"/><Relationship Id="rId43" Type="http://schemas.openxmlformats.org/officeDocument/2006/relationships/slideLayout" Target="../slideLayouts/slideLayout230.xml"/><Relationship Id="rId48" Type="http://schemas.openxmlformats.org/officeDocument/2006/relationships/slideLayout" Target="../slideLayouts/slideLayout235.xml"/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9.xml"/><Relationship Id="rId17" Type="http://schemas.openxmlformats.org/officeDocument/2006/relationships/slideLayout" Target="../slideLayouts/slideLayout204.xml"/><Relationship Id="rId25" Type="http://schemas.openxmlformats.org/officeDocument/2006/relationships/slideLayout" Target="../slideLayouts/slideLayout212.xml"/><Relationship Id="rId33" Type="http://schemas.openxmlformats.org/officeDocument/2006/relationships/slideLayout" Target="../slideLayouts/slideLayout220.xml"/><Relationship Id="rId38" Type="http://schemas.openxmlformats.org/officeDocument/2006/relationships/slideLayout" Target="../slideLayouts/slideLayout225.xml"/><Relationship Id="rId4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207.xml"/><Relationship Id="rId41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4.xml"/><Relationship Id="rId13" Type="http://schemas.openxmlformats.org/officeDocument/2006/relationships/slideLayout" Target="../slideLayouts/slideLayout249.xml"/><Relationship Id="rId3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3.xml"/><Relationship Id="rId12" Type="http://schemas.openxmlformats.org/officeDocument/2006/relationships/slideLayout" Target="../slideLayouts/slideLayout248.xml"/><Relationship Id="rId2" Type="http://schemas.openxmlformats.org/officeDocument/2006/relationships/slideLayout" Target="../slideLayouts/slideLayout238.xml"/><Relationship Id="rId1" Type="http://schemas.openxmlformats.org/officeDocument/2006/relationships/slideLayout" Target="../slideLayouts/slideLayout237.xml"/><Relationship Id="rId6" Type="http://schemas.openxmlformats.org/officeDocument/2006/relationships/slideLayout" Target="../slideLayouts/slideLayout242.xml"/><Relationship Id="rId11" Type="http://schemas.openxmlformats.org/officeDocument/2006/relationships/slideLayout" Target="../slideLayouts/slideLayout247.xml"/><Relationship Id="rId5" Type="http://schemas.openxmlformats.org/officeDocument/2006/relationships/slideLayout" Target="../slideLayouts/slideLayout241.xml"/><Relationship Id="rId10" Type="http://schemas.openxmlformats.org/officeDocument/2006/relationships/slideLayout" Target="../slideLayouts/slideLayout246.xml"/><Relationship Id="rId4" Type="http://schemas.openxmlformats.org/officeDocument/2006/relationships/slideLayout" Target="../slideLayouts/slideLayout240.xml"/><Relationship Id="rId9" Type="http://schemas.openxmlformats.org/officeDocument/2006/relationships/slideLayout" Target="../slideLayouts/slideLayout245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2.xml"/><Relationship Id="rId18" Type="http://schemas.openxmlformats.org/officeDocument/2006/relationships/slideLayout" Target="../slideLayouts/slideLayout267.xml"/><Relationship Id="rId26" Type="http://schemas.openxmlformats.org/officeDocument/2006/relationships/slideLayout" Target="../slideLayouts/slideLayout275.xml"/><Relationship Id="rId39" Type="http://schemas.openxmlformats.org/officeDocument/2006/relationships/slideLayout" Target="../slideLayouts/slideLayout288.xml"/><Relationship Id="rId21" Type="http://schemas.openxmlformats.org/officeDocument/2006/relationships/slideLayout" Target="../slideLayouts/slideLayout270.xml"/><Relationship Id="rId34" Type="http://schemas.openxmlformats.org/officeDocument/2006/relationships/slideLayout" Target="../slideLayouts/slideLayout283.xml"/><Relationship Id="rId42" Type="http://schemas.openxmlformats.org/officeDocument/2006/relationships/slideLayout" Target="../slideLayouts/slideLayout291.xml"/><Relationship Id="rId47" Type="http://schemas.openxmlformats.org/officeDocument/2006/relationships/slideLayout" Target="../slideLayouts/slideLayout296.xml"/><Relationship Id="rId7" Type="http://schemas.openxmlformats.org/officeDocument/2006/relationships/slideLayout" Target="../slideLayouts/slideLayout256.xml"/><Relationship Id="rId2" Type="http://schemas.openxmlformats.org/officeDocument/2006/relationships/slideLayout" Target="../slideLayouts/slideLayout251.xml"/><Relationship Id="rId16" Type="http://schemas.openxmlformats.org/officeDocument/2006/relationships/slideLayout" Target="../slideLayouts/slideLayout265.xml"/><Relationship Id="rId29" Type="http://schemas.openxmlformats.org/officeDocument/2006/relationships/slideLayout" Target="../slideLayouts/slideLayout278.xml"/><Relationship Id="rId1" Type="http://schemas.openxmlformats.org/officeDocument/2006/relationships/slideLayout" Target="../slideLayouts/slideLayout250.xml"/><Relationship Id="rId6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260.xml"/><Relationship Id="rId24" Type="http://schemas.openxmlformats.org/officeDocument/2006/relationships/slideLayout" Target="../slideLayouts/slideLayout273.xml"/><Relationship Id="rId32" Type="http://schemas.openxmlformats.org/officeDocument/2006/relationships/slideLayout" Target="../slideLayouts/slideLayout281.xml"/><Relationship Id="rId37" Type="http://schemas.openxmlformats.org/officeDocument/2006/relationships/slideLayout" Target="../slideLayouts/slideLayout286.xml"/><Relationship Id="rId40" Type="http://schemas.openxmlformats.org/officeDocument/2006/relationships/slideLayout" Target="../slideLayouts/slideLayout289.xml"/><Relationship Id="rId45" Type="http://schemas.openxmlformats.org/officeDocument/2006/relationships/slideLayout" Target="../slideLayouts/slideLayout294.xml"/><Relationship Id="rId5" Type="http://schemas.openxmlformats.org/officeDocument/2006/relationships/slideLayout" Target="../slideLayouts/slideLayout254.xml"/><Relationship Id="rId15" Type="http://schemas.openxmlformats.org/officeDocument/2006/relationships/slideLayout" Target="../slideLayouts/slideLayout264.xml"/><Relationship Id="rId23" Type="http://schemas.openxmlformats.org/officeDocument/2006/relationships/slideLayout" Target="../slideLayouts/slideLayout272.xml"/><Relationship Id="rId28" Type="http://schemas.openxmlformats.org/officeDocument/2006/relationships/slideLayout" Target="../slideLayouts/slideLayout277.xml"/><Relationship Id="rId36" Type="http://schemas.openxmlformats.org/officeDocument/2006/relationships/slideLayout" Target="../slideLayouts/slideLayout285.xml"/><Relationship Id="rId10" Type="http://schemas.openxmlformats.org/officeDocument/2006/relationships/slideLayout" Target="../slideLayouts/slideLayout259.xml"/><Relationship Id="rId19" Type="http://schemas.openxmlformats.org/officeDocument/2006/relationships/slideLayout" Target="../slideLayouts/slideLayout268.xml"/><Relationship Id="rId31" Type="http://schemas.openxmlformats.org/officeDocument/2006/relationships/slideLayout" Target="../slideLayouts/slideLayout280.xml"/><Relationship Id="rId44" Type="http://schemas.openxmlformats.org/officeDocument/2006/relationships/slideLayout" Target="../slideLayouts/slideLayout293.xml"/><Relationship Id="rId4" Type="http://schemas.openxmlformats.org/officeDocument/2006/relationships/slideLayout" Target="../slideLayouts/slideLayout253.xml"/><Relationship Id="rId9" Type="http://schemas.openxmlformats.org/officeDocument/2006/relationships/slideLayout" Target="../slideLayouts/slideLayout258.xml"/><Relationship Id="rId14" Type="http://schemas.openxmlformats.org/officeDocument/2006/relationships/slideLayout" Target="../slideLayouts/slideLayout263.xml"/><Relationship Id="rId22" Type="http://schemas.openxmlformats.org/officeDocument/2006/relationships/slideLayout" Target="../slideLayouts/slideLayout271.xml"/><Relationship Id="rId27" Type="http://schemas.openxmlformats.org/officeDocument/2006/relationships/slideLayout" Target="../slideLayouts/slideLayout276.xml"/><Relationship Id="rId30" Type="http://schemas.openxmlformats.org/officeDocument/2006/relationships/slideLayout" Target="../slideLayouts/slideLayout279.xml"/><Relationship Id="rId35" Type="http://schemas.openxmlformats.org/officeDocument/2006/relationships/slideLayout" Target="../slideLayouts/slideLayout284.xml"/><Relationship Id="rId43" Type="http://schemas.openxmlformats.org/officeDocument/2006/relationships/slideLayout" Target="../slideLayouts/slideLayout292.xml"/><Relationship Id="rId48" Type="http://schemas.openxmlformats.org/officeDocument/2006/relationships/theme" Target="../theme/theme8.xml"/><Relationship Id="rId8" Type="http://schemas.openxmlformats.org/officeDocument/2006/relationships/slideLayout" Target="../slideLayouts/slideLayout257.xml"/><Relationship Id="rId3" Type="http://schemas.openxmlformats.org/officeDocument/2006/relationships/slideLayout" Target="../slideLayouts/slideLayout252.xml"/><Relationship Id="rId12" Type="http://schemas.openxmlformats.org/officeDocument/2006/relationships/slideLayout" Target="../slideLayouts/slideLayout261.xml"/><Relationship Id="rId17" Type="http://schemas.openxmlformats.org/officeDocument/2006/relationships/slideLayout" Target="../slideLayouts/slideLayout266.xml"/><Relationship Id="rId25" Type="http://schemas.openxmlformats.org/officeDocument/2006/relationships/slideLayout" Target="../slideLayouts/slideLayout274.xml"/><Relationship Id="rId33" Type="http://schemas.openxmlformats.org/officeDocument/2006/relationships/slideLayout" Target="../slideLayouts/slideLayout282.xml"/><Relationship Id="rId38" Type="http://schemas.openxmlformats.org/officeDocument/2006/relationships/slideLayout" Target="../slideLayouts/slideLayout287.xml"/><Relationship Id="rId46" Type="http://schemas.openxmlformats.org/officeDocument/2006/relationships/slideLayout" Target="../slideLayouts/slideLayout295.xml"/><Relationship Id="rId20" Type="http://schemas.openxmlformats.org/officeDocument/2006/relationships/slideLayout" Target="../slideLayouts/slideLayout269.xml"/><Relationship Id="rId41" Type="http://schemas.openxmlformats.org/officeDocument/2006/relationships/slideLayout" Target="../slideLayouts/slideLayout2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4057" r:id="rId2"/>
    <p:sldLayoutId id="2147484058" r:id="rId3"/>
    <p:sldLayoutId id="2147484072" r:id="rId4"/>
    <p:sldLayoutId id="2147484059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  <p:sldLayoutId id="2147483936" r:id="rId16"/>
    <p:sldLayoutId id="2147483937" r:id="rId17"/>
    <p:sldLayoutId id="2147483938" r:id="rId18"/>
    <p:sldLayoutId id="2147483939" r:id="rId19"/>
    <p:sldLayoutId id="2147483940" r:id="rId20"/>
    <p:sldLayoutId id="2147483941" r:id="rId21"/>
    <p:sldLayoutId id="2147483942" r:id="rId22"/>
    <p:sldLayoutId id="2147484063" r:id="rId23"/>
    <p:sldLayoutId id="2147484062" r:id="rId24"/>
    <p:sldLayoutId id="2147484060" r:id="rId25"/>
    <p:sldLayoutId id="2147484061" r:id="rId26"/>
    <p:sldLayoutId id="2147483957" r:id="rId27"/>
    <p:sldLayoutId id="2147483944" r:id="rId28"/>
    <p:sldLayoutId id="2147484065" r:id="rId29"/>
    <p:sldLayoutId id="2147484067" r:id="rId30"/>
    <p:sldLayoutId id="2147484064" r:id="rId31"/>
    <p:sldLayoutId id="2147484066" r:id="rId32"/>
    <p:sldLayoutId id="2147483945" r:id="rId33"/>
    <p:sldLayoutId id="2147483946" r:id="rId34"/>
    <p:sldLayoutId id="2147483947" r:id="rId35"/>
    <p:sldLayoutId id="2147484069" r:id="rId36"/>
    <p:sldLayoutId id="2147484070" r:id="rId37"/>
    <p:sldLayoutId id="2147484071" r:id="rId38"/>
    <p:sldLayoutId id="2147484068" r:id="rId39"/>
    <p:sldLayoutId id="2147483948" r:id="rId40"/>
    <p:sldLayoutId id="2147483949" r:id="rId41"/>
    <p:sldLayoutId id="2147483950" r:id="rId42"/>
    <p:sldLayoutId id="2147483951" r:id="rId43"/>
    <p:sldLayoutId id="2147483952" r:id="rId44"/>
    <p:sldLayoutId id="2147483953" r:id="rId45"/>
    <p:sldLayoutId id="2147483954" r:id="rId46"/>
    <p:sldLayoutId id="2147483955" r:id="rId47"/>
    <p:sldLayoutId id="2147483956" r:id="rId48"/>
    <p:sldLayoutId id="2147484093" r:id="rId49"/>
    <p:sldLayoutId id="2147484094" r:id="rId50"/>
  </p:sldLayoutIdLst>
  <p:hf hdr="0" ft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98244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6" r:id="rId4"/>
    <p:sldLayoutId id="2147484077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7" r:id="rId13"/>
    <p:sldLayoutId id="2147483968" r:id="rId14"/>
    <p:sldLayoutId id="2147483969" r:id="rId15"/>
    <p:sldLayoutId id="2147483970" r:id="rId16"/>
    <p:sldLayoutId id="2147483971" r:id="rId17"/>
    <p:sldLayoutId id="2147483972" r:id="rId18"/>
    <p:sldLayoutId id="2147483973" r:id="rId19"/>
    <p:sldLayoutId id="2147483974" r:id="rId20"/>
    <p:sldLayoutId id="2147483975" r:id="rId21"/>
    <p:sldLayoutId id="2147484078" r:id="rId22"/>
    <p:sldLayoutId id="2147484079" r:id="rId23"/>
    <p:sldLayoutId id="2147484080" r:id="rId24"/>
    <p:sldLayoutId id="2147484081" r:id="rId25"/>
    <p:sldLayoutId id="2147484082" r:id="rId26"/>
    <p:sldLayoutId id="2147483977" r:id="rId27"/>
    <p:sldLayoutId id="2147484083" r:id="rId28"/>
    <p:sldLayoutId id="2147484084" r:id="rId29"/>
    <p:sldLayoutId id="2147484085" r:id="rId30"/>
    <p:sldLayoutId id="2147484086" r:id="rId31"/>
    <p:sldLayoutId id="2147484087" r:id="rId32"/>
    <p:sldLayoutId id="2147483979" r:id="rId33"/>
    <p:sldLayoutId id="2147483980" r:id="rId34"/>
    <p:sldLayoutId id="2147484088" r:id="rId35"/>
    <p:sldLayoutId id="2147484089" r:id="rId36"/>
    <p:sldLayoutId id="2147484090" r:id="rId37"/>
    <p:sldLayoutId id="2147484091" r:id="rId38"/>
    <p:sldLayoutId id="2147484092" r:id="rId39"/>
    <p:sldLayoutId id="2147483982" r:id="rId40"/>
    <p:sldLayoutId id="2147483983" r:id="rId41"/>
    <p:sldLayoutId id="2147483984" r:id="rId42"/>
    <p:sldLayoutId id="2147483985" r:id="rId43"/>
    <p:sldLayoutId id="2147483986" r:id="rId44"/>
    <p:sldLayoutId id="2147483987" r:id="rId45"/>
    <p:sldLayoutId id="2147483988" r:id="rId46"/>
    <p:sldLayoutId id="2147483989" r:id="rId47"/>
    <p:sldLayoutId id="2147483990" r:id="rId48"/>
  </p:sldLayoutIdLst>
  <p:hf hdr="0" ft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20623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  <p:sldLayoutId id="2147484009" r:id="rId18"/>
    <p:sldLayoutId id="2147484010" r:id="rId19"/>
    <p:sldLayoutId id="2147484011" r:id="rId20"/>
    <p:sldLayoutId id="2147484012" r:id="rId21"/>
    <p:sldLayoutId id="2147484013" r:id="rId22"/>
    <p:sldLayoutId id="2147484014" r:id="rId23"/>
    <p:sldLayoutId id="2147484015" r:id="rId24"/>
    <p:sldLayoutId id="2147484016" r:id="rId25"/>
    <p:sldLayoutId id="2147484017" r:id="rId26"/>
    <p:sldLayoutId id="2147484018" r:id="rId27"/>
    <p:sldLayoutId id="2147484019" r:id="rId28"/>
    <p:sldLayoutId id="2147484020" r:id="rId29"/>
    <p:sldLayoutId id="2147484021" r:id="rId30"/>
    <p:sldLayoutId id="2147484022" r:id="rId31"/>
    <p:sldLayoutId id="2147484023" r:id="rId32"/>
  </p:sldLayoutIdLst>
  <p:hf hdr="0" ft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5932" y="4837777"/>
            <a:ext cx="102593" cy="923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15475" y="205978"/>
            <a:ext cx="8470194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15475" y="1200150"/>
            <a:ext cx="8470194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094" y="4786313"/>
            <a:ext cx="1858324" cy="14287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Footer text (optional)</a:t>
            </a:r>
          </a:p>
        </p:txBody>
      </p:sp>
    </p:spTree>
    <p:extLst>
      <p:ext uri="{BB962C8B-B14F-4D97-AF65-F5344CB8AC3E}">
        <p14:creationId xmlns:p14="http://schemas.microsoft.com/office/powerpoint/2010/main" val="1385985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  <p:sldLayoutId id="2147484107" r:id="rId12"/>
    <p:sldLayoutId id="2147484108" r:id="rId13"/>
    <p:sldLayoutId id="2147484109" r:id="rId14"/>
    <p:sldLayoutId id="2147484110" r:id="rId15"/>
    <p:sldLayoutId id="2147484111" r:id="rId16"/>
    <p:sldLayoutId id="2147484112" r:id="rId17"/>
    <p:sldLayoutId id="2147484113" r:id="rId18"/>
    <p:sldLayoutId id="2147484114" r:id="rId19"/>
    <p:sldLayoutId id="2147484115" r:id="rId20"/>
    <p:sldLayoutId id="2147484116" r:id="rId21"/>
    <p:sldLayoutId id="2147484117" r:id="rId22"/>
    <p:sldLayoutId id="2147484118" r:id="rId23"/>
    <p:sldLayoutId id="2147484119" r:id="rId24"/>
    <p:sldLayoutId id="2147484120" r:id="rId25"/>
    <p:sldLayoutId id="2147484121" r:id="rId26"/>
    <p:sldLayoutId id="2147484122" r:id="rId27"/>
    <p:sldLayoutId id="2147484123" r:id="rId28"/>
    <p:sldLayoutId id="2147484124" r:id="rId29"/>
    <p:sldLayoutId id="2147484125" r:id="rId30"/>
    <p:sldLayoutId id="2147484126" r:id="rId31"/>
    <p:sldLayoutId id="2147484127" r:id="rId32"/>
    <p:sldLayoutId id="2147484128" r:id="rId33"/>
    <p:sldLayoutId id="2147484129" r:id="rId34"/>
    <p:sldLayoutId id="2147484130" r:id="rId35"/>
    <p:sldLayoutId id="2147484131" r:id="rId36"/>
    <p:sldLayoutId id="2147484132" r:id="rId37"/>
    <p:sldLayoutId id="2147484133" r:id="rId38"/>
    <p:sldLayoutId id="2147484134" r:id="rId39"/>
    <p:sldLayoutId id="2147484135" r:id="rId40"/>
    <p:sldLayoutId id="2147484136" r:id="rId41"/>
    <p:sldLayoutId id="2147484137" r:id="rId42"/>
    <p:sldLayoutId id="2147484138" r:id="rId43"/>
    <p:sldLayoutId id="2147484139" r:id="rId44"/>
    <p:sldLayoutId id="2147484140" r:id="rId45"/>
    <p:sldLayoutId id="2147484141" r:id="rId46"/>
  </p:sldLayoutIdLst>
  <p:transition spd="med"/>
  <p:hf hd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135963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271927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40789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543854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123444" marR="0" indent="-123444" algn="l" defTabSz="914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35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246888" marR="0" indent="-123444" algn="l" defTabSz="914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35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370332" marR="0" indent="-123444" algn="l" defTabSz="914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35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428625" marR="0" indent="-171450" algn="l" defTabSz="914400" rtl="0" eaLnBrk="1" latinLnBrk="0" hangingPunct="1">
        <a:lnSpc>
          <a:spcPct val="110000"/>
        </a:lnSpc>
        <a:spcBef>
          <a:spcPts val="1088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35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691148" marR="0" indent="-145878" algn="l" defTabSz="914400" rtl="0" eaLnBrk="1" latinLnBrk="0" hangingPunct="1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»"/>
        <a:tabLst/>
        <a:defRPr sz="135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827112" marR="0" indent="-145878" algn="l" defTabSz="914400" rtl="0" eaLnBrk="1" latinLnBrk="0" hangingPunct="1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»"/>
        <a:tabLst/>
        <a:defRPr sz="135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963075" marR="0" indent="-145878" algn="l" defTabSz="914400" rtl="0" eaLnBrk="1" latinLnBrk="0" hangingPunct="1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»"/>
        <a:tabLst/>
        <a:defRPr sz="135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1099038" marR="0" indent="-145878" algn="l" defTabSz="914400" rtl="0" eaLnBrk="1" latinLnBrk="0" hangingPunct="1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»"/>
        <a:tabLst/>
        <a:defRPr sz="135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128622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257243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385865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514487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643109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771731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900353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1028974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58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5000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78">
          <p15:clr>
            <a:srgbClr val="EE5396"/>
          </p15:clr>
        </p15:guide>
        <p15:guide id="21" orient="horz" pos="38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60">
          <p15:clr>
            <a:srgbClr val="EE5396"/>
          </p15:clr>
        </p15:guide>
        <p15:guide id="25" orient="horz" pos="8280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D37FF7-056F-45A1-8217-24C67F60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73233-B936-4EDE-AE6B-B5C5E604F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71ED8-FF8E-4D2A-9765-94CDCD961D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FE15A-18EC-4DC7-B183-ACB6AD029DBE}" type="datetimeFigureOut">
              <a:rPr lang="en-CH" smtClean="0"/>
              <a:t>21.11.2025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A7CCB-FCEC-4C79-ABE6-1688DF4BFB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F5766-7C97-4950-AA39-88C502EF9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62377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44" r:id="rId2"/>
    <p:sldLayoutId id="2147484145" r:id="rId3"/>
    <p:sldLayoutId id="2147484146" r:id="rId4"/>
    <p:sldLayoutId id="2147484147" r:id="rId5"/>
    <p:sldLayoutId id="2147484148" r:id="rId6"/>
    <p:sldLayoutId id="2147484149" r:id="rId7"/>
    <p:sldLayoutId id="2147484150" r:id="rId8"/>
    <p:sldLayoutId id="2147484151" r:id="rId9"/>
    <p:sldLayoutId id="2147484152" r:id="rId10"/>
    <p:sldLayoutId id="214748415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IBM Plex Sans" panose="020B0503050203000203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411587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55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  <p:sldLayoutId id="2147484166" r:id="rId12"/>
    <p:sldLayoutId id="2147484167" r:id="rId13"/>
    <p:sldLayoutId id="2147484168" r:id="rId14"/>
    <p:sldLayoutId id="2147484169" r:id="rId15"/>
    <p:sldLayoutId id="2147484170" r:id="rId16"/>
    <p:sldLayoutId id="2147484171" r:id="rId17"/>
    <p:sldLayoutId id="2147484172" r:id="rId18"/>
    <p:sldLayoutId id="2147484173" r:id="rId19"/>
    <p:sldLayoutId id="2147484174" r:id="rId20"/>
    <p:sldLayoutId id="2147484175" r:id="rId21"/>
    <p:sldLayoutId id="2147484176" r:id="rId22"/>
    <p:sldLayoutId id="2147484177" r:id="rId23"/>
    <p:sldLayoutId id="2147484178" r:id="rId24"/>
    <p:sldLayoutId id="2147484179" r:id="rId25"/>
    <p:sldLayoutId id="2147484180" r:id="rId26"/>
    <p:sldLayoutId id="2147484181" r:id="rId27"/>
    <p:sldLayoutId id="2147484182" r:id="rId28"/>
    <p:sldLayoutId id="2147484183" r:id="rId29"/>
    <p:sldLayoutId id="2147484184" r:id="rId30"/>
    <p:sldLayoutId id="2147484185" r:id="rId31"/>
    <p:sldLayoutId id="2147484186" r:id="rId32"/>
    <p:sldLayoutId id="2147484187" r:id="rId33"/>
    <p:sldLayoutId id="2147484188" r:id="rId34"/>
    <p:sldLayoutId id="2147484189" r:id="rId35"/>
    <p:sldLayoutId id="2147484190" r:id="rId36"/>
    <p:sldLayoutId id="2147484191" r:id="rId37"/>
    <p:sldLayoutId id="2147484192" r:id="rId38"/>
    <p:sldLayoutId id="2147484193" r:id="rId39"/>
    <p:sldLayoutId id="2147484194" r:id="rId40"/>
    <p:sldLayoutId id="2147484195" r:id="rId41"/>
    <p:sldLayoutId id="2147484196" r:id="rId42"/>
    <p:sldLayoutId id="2147484197" r:id="rId43"/>
    <p:sldLayoutId id="2147484198" r:id="rId44"/>
    <p:sldLayoutId id="2147484199" r:id="rId45"/>
    <p:sldLayoutId id="2147484200" r:id="rId46"/>
    <p:sldLayoutId id="2147484201" r:id="rId47"/>
    <p:sldLayoutId id="2147484202" r:id="rId48"/>
    <p:sldLayoutId id="2147484203" r:id="rId49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D37FF7-056F-45A1-8217-24C67F60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73233-B936-4EDE-AE6B-B5C5E604F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71ED8-FF8E-4D2A-9765-94CDCD961D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FE15A-18EC-4DC7-B183-ACB6AD029DBE}" type="datetimeFigureOut">
              <a:rPr lang="en-CH" smtClean="0"/>
              <a:t>22.11.2025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A7CCB-FCEC-4C79-ABE6-1688DF4BFB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F5766-7C97-4950-AA39-88C502EF9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01156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5" r:id="rId1"/>
    <p:sldLayoutId id="2147484206" r:id="rId2"/>
    <p:sldLayoutId id="2147484207" r:id="rId3"/>
    <p:sldLayoutId id="2147484208" r:id="rId4"/>
    <p:sldLayoutId id="2147484209" r:id="rId5"/>
    <p:sldLayoutId id="2147484210" r:id="rId6"/>
    <p:sldLayoutId id="2147484211" r:id="rId7"/>
    <p:sldLayoutId id="2147484212" r:id="rId8"/>
    <p:sldLayoutId id="2147484213" r:id="rId9"/>
    <p:sldLayoutId id="2147484214" r:id="rId10"/>
    <p:sldLayoutId id="2147484215" r:id="rId11"/>
    <p:sldLayoutId id="2147484216" r:id="rId12"/>
    <p:sldLayoutId id="2147484217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IBM Plex Sans" panose="020B0503050203000203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5932" y="4837777"/>
            <a:ext cx="102593" cy="923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15475" y="205978"/>
            <a:ext cx="8470194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15475" y="1200150"/>
            <a:ext cx="8470194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094" y="4786313"/>
            <a:ext cx="1858324" cy="14287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Footer text (optional)</a:t>
            </a:r>
          </a:p>
        </p:txBody>
      </p:sp>
    </p:spTree>
    <p:extLst>
      <p:ext uri="{BB962C8B-B14F-4D97-AF65-F5344CB8AC3E}">
        <p14:creationId xmlns:p14="http://schemas.microsoft.com/office/powerpoint/2010/main" val="29736615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19" r:id="rId1"/>
    <p:sldLayoutId id="2147484220" r:id="rId2"/>
    <p:sldLayoutId id="2147484221" r:id="rId3"/>
    <p:sldLayoutId id="2147484222" r:id="rId4"/>
    <p:sldLayoutId id="2147484223" r:id="rId5"/>
    <p:sldLayoutId id="2147484224" r:id="rId6"/>
    <p:sldLayoutId id="2147484225" r:id="rId7"/>
    <p:sldLayoutId id="2147484226" r:id="rId8"/>
    <p:sldLayoutId id="2147484227" r:id="rId9"/>
    <p:sldLayoutId id="2147484228" r:id="rId10"/>
    <p:sldLayoutId id="2147484229" r:id="rId11"/>
    <p:sldLayoutId id="2147484230" r:id="rId12"/>
    <p:sldLayoutId id="2147484231" r:id="rId13"/>
    <p:sldLayoutId id="2147484232" r:id="rId14"/>
    <p:sldLayoutId id="2147484233" r:id="rId15"/>
    <p:sldLayoutId id="2147484234" r:id="rId16"/>
    <p:sldLayoutId id="2147484235" r:id="rId17"/>
    <p:sldLayoutId id="2147484236" r:id="rId18"/>
    <p:sldLayoutId id="2147484237" r:id="rId19"/>
    <p:sldLayoutId id="2147484238" r:id="rId20"/>
    <p:sldLayoutId id="2147484239" r:id="rId21"/>
    <p:sldLayoutId id="2147484240" r:id="rId22"/>
    <p:sldLayoutId id="2147484241" r:id="rId23"/>
    <p:sldLayoutId id="2147484242" r:id="rId24"/>
    <p:sldLayoutId id="2147484243" r:id="rId25"/>
    <p:sldLayoutId id="2147484244" r:id="rId26"/>
    <p:sldLayoutId id="2147484245" r:id="rId27"/>
    <p:sldLayoutId id="2147484246" r:id="rId28"/>
    <p:sldLayoutId id="2147484247" r:id="rId29"/>
    <p:sldLayoutId id="2147484248" r:id="rId30"/>
    <p:sldLayoutId id="2147484249" r:id="rId31"/>
    <p:sldLayoutId id="2147484250" r:id="rId32"/>
    <p:sldLayoutId id="2147484251" r:id="rId33"/>
    <p:sldLayoutId id="2147484252" r:id="rId34"/>
    <p:sldLayoutId id="2147484253" r:id="rId35"/>
    <p:sldLayoutId id="2147484254" r:id="rId36"/>
    <p:sldLayoutId id="2147484255" r:id="rId37"/>
    <p:sldLayoutId id="2147484256" r:id="rId38"/>
    <p:sldLayoutId id="2147484257" r:id="rId39"/>
    <p:sldLayoutId id="2147484258" r:id="rId40"/>
    <p:sldLayoutId id="2147484259" r:id="rId41"/>
    <p:sldLayoutId id="2147484260" r:id="rId42"/>
    <p:sldLayoutId id="2147484261" r:id="rId43"/>
    <p:sldLayoutId id="2147484262" r:id="rId44"/>
    <p:sldLayoutId id="2147484263" r:id="rId45"/>
    <p:sldLayoutId id="2147484264" r:id="rId46"/>
    <p:sldLayoutId id="2147484265" r:id="rId47"/>
  </p:sldLayoutIdLst>
  <p:transition spd="med"/>
  <p:hf hd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135963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271927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40789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543854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123444" marR="0" indent="-123444" algn="l" defTabSz="914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35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246888" marR="0" indent="-123444" algn="l" defTabSz="914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35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370332" marR="0" indent="-123444" algn="l" defTabSz="914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35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428625" marR="0" indent="-171450" algn="l" defTabSz="914400" rtl="0" eaLnBrk="1" latinLnBrk="0" hangingPunct="1">
        <a:lnSpc>
          <a:spcPct val="110000"/>
        </a:lnSpc>
        <a:spcBef>
          <a:spcPts val="1088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35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691148" marR="0" indent="-145878" algn="l" defTabSz="914400" rtl="0" eaLnBrk="1" latinLnBrk="0" hangingPunct="1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»"/>
        <a:tabLst/>
        <a:defRPr sz="135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827112" marR="0" indent="-145878" algn="l" defTabSz="914400" rtl="0" eaLnBrk="1" latinLnBrk="0" hangingPunct="1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»"/>
        <a:tabLst/>
        <a:defRPr sz="135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963075" marR="0" indent="-145878" algn="l" defTabSz="914400" rtl="0" eaLnBrk="1" latinLnBrk="0" hangingPunct="1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»"/>
        <a:tabLst/>
        <a:defRPr sz="135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1099038" marR="0" indent="-145878" algn="l" defTabSz="914400" rtl="0" eaLnBrk="1" latinLnBrk="0" hangingPunct="1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»"/>
        <a:tabLst/>
        <a:defRPr sz="135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128622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257243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385865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514487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643109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771731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900353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1028974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58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5000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78">
          <p15:clr>
            <a:srgbClr val="EE5396"/>
          </p15:clr>
        </p15:guide>
        <p15:guide id="21" orient="horz" pos="38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60">
          <p15:clr>
            <a:srgbClr val="EE5396"/>
          </p15:clr>
        </p15:guide>
        <p15:guide id="25" orient="horz" pos="8280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130.png"/><Relationship Id="rId7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38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10" Type="http://schemas.openxmlformats.org/officeDocument/2006/relationships/image" Target="../media/image40.svg"/><Relationship Id="rId4" Type="http://schemas.openxmlformats.org/officeDocument/2006/relationships/image" Target="../media/image150.pn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38.xml"/><Relationship Id="rId4" Type="http://schemas.openxmlformats.org/officeDocument/2006/relationships/image" Target="../media/image4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8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96.xml"/><Relationship Id="rId4" Type="http://schemas.openxmlformats.org/officeDocument/2006/relationships/chart" Target="../charts/char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9AED-01D7-AB0D-AED6-585AC8BD2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34" y="303188"/>
            <a:ext cx="8228010" cy="969022"/>
          </a:xfrm>
        </p:spPr>
        <p:txBody>
          <a:bodyPr/>
          <a:lstStyle/>
          <a:p>
            <a:r>
              <a:rPr lang="en-US" sz="3600" b="1" dirty="0">
                <a:latin typeface="+mj-lt"/>
              </a:rPr>
              <a:t>Multivariate Cryptography: </a:t>
            </a:r>
            <a:br>
              <a:rPr lang="en-US" b="1" dirty="0">
                <a:latin typeface="+mj-lt"/>
              </a:rPr>
            </a:br>
            <a:r>
              <a:rPr lang="en-US" b="1" dirty="0">
                <a:latin typeface="+mj-lt"/>
              </a:rPr>
              <a:t>From Signatures to more Advanced Primitives</a:t>
            </a:r>
            <a:br>
              <a:rPr lang="en-US" b="1" dirty="0">
                <a:latin typeface="+mn-lt"/>
              </a:rPr>
            </a:br>
            <a:br>
              <a:rPr lang="en-US" b="1" dirty="0">
                <a:latin typeface="+mn-lt"/>
              </a:rPr>
            </a:b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IWSEC 2025 - Fukuoka</a:t>
            </a:r>
            <a:br>
              <a:rPr lang="en-US" b="1" dirty="0">
                <a:latin typeface="+mn-lt"/>
              </a:rPr>
            </a:br>
            <a:br>
              <a:rPr lang="en-US" b="1" dirty="0">
                <a:latin typeface="+mn-lt"/>
              </a:rPr>
            </a:br>
            <a:r>
              <a:rPr lang="en-US" sz="2000" b="1" dirty="0">
                <a:latin typeface="+mn-lt"/>
              </a:rPr>
              <a:t>Ward Beullens</a:t>
            </a:r>
            <a:br>
              <a:rPr lang="en-US" sz="2000" b="1" dirty="0">
                <a:latin typeface="+mn-lt"/>
              </a:rPr>
            </a:br>
            <a:r>
              <a:rPr lang="en-US" sz="2000" b="1" dirty="0">
                <a:latin typeface="+mn-lt"/>
              </a:rPr>
              <a:t>IBM Research</a:t>
            </a:r>
            <a:br>
              <a:rPr lang="en-US" b="1" dirty="0">
                <a:latin typeface="+mn-lt"/>
              </a:rPr>
            </a:br>
            <a:endParaRPr lang="en-CH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A8304-68A4-DDA7-6FCF-05EA07E9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9999"/>
            <a:ext cx="3554237" cy="159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02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41CEF6A0-A9FF-5057-C46C-6C9026000799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215475" y="907593"/>
                <a:ext cx="4066011" cy="3449843"/>
              </a:xfrm>
            </p:spPr>
            <p:txBody>
              <a:bodyPr/>
              <a:lstStyle/>
              <a:p>
                <a:r>
                  <a:rPr lang="en-US" sz="1600" b="1" dirty="0">
                    <a:latin typeface="IBM Plex Sans" panose="020B0503050203000203" pitchFamily="34" charset="0"/>
                  </a:rPr>
                  <a:t>RSA:</a:t>
                </a:r>
              </a:p>
              <a:p>
                <a:endParaRPr lang="en-US" sz="1600" dirty="0">
                  <a:latin typeface="IBM Plex Sans" panose="020B0503050203000203" pitchFamily="34" charset="0"/>
                </a:endParaRPr>
              </a:p>
              <a:p>
                <a:r>
                  <a:rPr lang="en-US" sz="1600" dirty="0">
                    <a:latin typeface="IBM Plex Sans" panose="020B0503050203000203" pitchFamily="34" charset="0"/>
                  </a:rPr>
                  <a:t>The public key is a trapdoor function</a:t>
                </a:r>
              </a:p>
              <a:p>
                <a:endParaRPr lang="en-US" sz="1600" dirty="0">
                  <a:latin typeface="IBM Plex Sans" panose="020B050305020300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600" dirty="0">
                  <a:latin typeface="IBM Plex Sans" panose="020B0503050203000203" pitchFamily="34" charset="0"/>
                </a:endParaRPr>
              </a:p>
              <a:p>
                <a:endParaRPr lang="en-US" sz="1600" dirty="0">
                  <a:latin typeface="IBM Plex Sans" panose="020B0503050203000203" pitchFamily="34" charset="0"/>
                </a:endParaRPr>
              </a:p>
              <a:p>
                <a:r>
                  <a:rPr lang="en-US" sz="1600" dirty="0">
                    <a:latin typeface="IBM Plex Sans" panose="020B0503050203000203" pitchFamily="34" charset="0"/>
                  </a:rPr>
                  <a:t>Which anyone can evaluate efficiently but can only be inverted if you know the factorization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𝑝𝑞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br>
                  <a:rPr lang="en-US" sz="1600" dirty="0">
                    <a:latin typeface="IBM Plex Sans" panose="020B0503050203000203" pitchFamily="34" charset="0"/>
                  </a:rPr>
                </a:br>
                <a:br>
                  <a:rPr lang="en-US" sz="1600" dirty="0">
                    <a:latin typeface="IBM Plex Sans" panose="020B0503050203000203" pitchFamily="34" charset="0"/>
                  </a:rPr>
                </a:br>
                <a:r>
                  <a:rPr lang="en-US" sz="1600" dirty="0">
                    <a:latin typeface="IBM Plex Sans" panose="020B0503050203000203" pitchFamily="34" charset="0"/>
                  </a:rPr>
                  <a:t>A signature for a message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dirty="0">
                    <a:latin typeface="IBM Plex Sans" panose="020B0503050203000203" pitchFamily="34" charset="0"/>
                  </a:rPr>
                  <a:t> is input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>
                    <a:latin typeface="IBM Plex Sans" panose="020B0503050203000203" pitchFamily="34" charset="0"/>
                  </a:rPr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dirty="0">
                  <a:latin typeface="IBM Plex Sans" panose="020B0503050203000203" pitchFamily="34" charset="0"/>
                </a:endParaRPr>
              </a:p>
              <a:p>
                <a:endParaRPr lang="en-US" sz="1600" dirty="0">
                  <a:latin typeface="IBM Plex Sans" panose="020B0503050203000203" pitchFamily="34" charset="0"/>
                </a:endParaRPr>
              </a:p>
              <a:p>
                <a:r>
                  <a:rPr lang="en-US" sz="1600" dirty="0">
                    <a:latin typeface="IBM Plex Sans" panose="020B050305020300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600" dirty="0">
                    <a:latin typeface="IBM Plex Sans" panose="020B0503050203000203" pitchFamily="34" charset="0"/>
                  </a:rPr>
                  <a:t> is a hash function.</a:t>
                </a:r>
                <a:endParaRPr lang="en-CH" sz="1600" dirty="0">
                  <a:latin typeface="IBM Plex Sans" panose="020B0503050203000203" pitchFamily="34" charset="0"/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41CEF6A0-A9FF-5057-C46C-6C90260007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215475" y="907593"/>
                <a:ext cx="4066011" cy="3449843"/>
              </a:xfrm>
              <a:blipFill>
                <a:blip r:embed="rId2"/>
                <a:stretch>
                  <a:fillRect l="-2999" t="-1767" r="-600" b="-1961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BE42A89-7227-39CE-1D79-85A1E3E5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387605"/>
            <a:ext cx="3933421" cy="572021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  <a:latin typeface="IBM Plex Sans Bold" panose="020B0803050203000203" pitchFamily="34" charset="0"/>
              </a:rPr>
              <a:t>Trapdoor signatures</a:t>
            </a:r>
            <a:endParaRPr lang="en-CH" sz="2400" b="1" dirty="0">
              <a:solidFill>
                <a:srgbClr val="00B0F0"/>
              </a:solidFill>
              <a:latin typeface="IBM Plex Sans Bold" panose="020B080305020300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68E556-7B2B-04CE-660C-41C9F2EC8B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89302" y="4774720"/>
            <a:ext cx="92975" cy="92333"/>
          </a:xfrm>
        </p:spPr>
        <p:txBody>
          <a:bodyPr/>
          <a:lstStyle/>
          <a:p>
            <a:pPr defTabSz="686017">
              <a:defRPr/>
            </a:pPr>
            <a:fld id="{86CB4B4D-7CA3-9044-876B-883B54F8677D}" type="slidenum">
              <a:rPr lang="en-US">
                <a:solidFill>
                  <a:srgbClr val="000000"/>
                </a:solidFill>
              </a:rPr>
              <a:pPr defTabSz="686017">
                <a:defRPr/>
              </a:pPr>
              <a:t>10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A9B098-DC14-0E2B-FF9F-E2E6D6FE582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686017">
              <a:defRPr/>
            </a:pPr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3">
                <a:extLst>
                  <a:ext uri="{FF2B5EF4-FFF2-40B4-BE49-F238E27FC236}">
                    <a16:creationId xmlns:a16="http://schemas.microsoft.com/office/drawing/2014/main" id="{506A7E64-77A5-B29E-2978-26828B22F5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416" y="612893"/>
                <a:ext cx="4418409" cy="321426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256032" marR="0" indent="-256032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28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512064" marR="0" indent="-256032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28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768096" marR="0" indent="-256032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28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1143000" marR="0" indent="-45720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28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1843060" marR="0" indent="-389009" algn="l" defTabSz="2438400" rtl="0" eaLnBrk="1" latinLnBrk="0" hangingPunct="1">
                  <a:lnSpc>
                    <a:spcPct val="100000"/>
                  </a:lnSpc>
                  <a:spcBef>
                    <a:spcPts val="29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6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2205631" marR="0" indent="-389009" algn="l" defTabSz="2438400" rtl="0" eaLnBrk="1" latinLnBrk="0" hangingPunct="1">
                  <a:lnSpc>
                    <a:spcPct val="100000"/>
                  </a:lnSpc>
                  <a:spcBef>
                    <a:spcPts val="29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6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2568200" marR="0" indent="-389009" algn="l" defTabSz="2438400" rtl="0" eaLnBrk="1" latinLnBrk="0" hangingPunct="1">
                  <a:lnSpc>
                    <a:spcPct val="100000"/>
                  </a:lnSpc>
                  <a:spcBef>
                    <a:spcPts val="29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6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2930769" marR="0" indent="-389009" algn="l" defTabSz="2438400" rtl="0" eaLnBrk="1" latinLnBrk="0" hangingPunct="1">
                  <a:lnSpc>
                    <a:spcPct val="100000"/>
                  </a:lnSpc>
                  <a:spcBef>
                    <a:spcPts val="29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6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pPr defTabSz="914400">
                  <a:defRPr/>
                </a:pPr>
                <a:br>
                  <a:rPr lang="en-US" sz="1600" kern="0" dirty="0">
                    <a:solidFill>
                      <a:srgbClr val="000000"/>
                    </a:solidFill>
                    <a:latin typeface="IBM Plex Sans" panose="020B0503050203000203" pitchFamily="34" charset="0"/>
                  </a:rPr>
                </a:br>
                <a:r>
                  <a:rPr lang="en-US" sz="1600" b="1" kern="0" dirty="0">
                    <a:solidFill>
                      <a:srgbClr val="000000"/>
                    </a:solidFill>
                    <a:latin typeface="IBM Plex Sans" panose="020B0503050203000203" pitchFamily="34" charset="0"/>
                  </a:rPr>
                  <a:t>Multivariate signatures</a:t>
                </a:r>
                <a:r>
                  <a:rPr lang="en-US" sz="1600" kern="0" dirty="0">
                    <a:solidFill>
                      <a:srgbClr val="000000"/>
                    </a:solidFill>
                    <a:latin typeface="IBM Plex Sans" panose="020B0503050203000203" pitchFamily="34" charset="0"/>
                  </a:rPr>
                  <a:t>:</a:t>
                </a:r>
              </a:p>
              <a:p>
                <a:pPr defTabSz="914400">
                  <a:defRPr/>
                </a:pPr>
                <a:endParaRPr lang="en-US" sz="1600" kern="0" dirty="0">
                  <a:solidFill>
                    <a:srgbClr val="000000"/>
                  </a:solidFill>
                  <a:latin typeface="IBM Plex Sans" panose="020B0503050203000203" pitchFamily="34" charset="0"/>
                </a:endParaRPr>
              </a:p>
              <a:p>
                <a:pPr defTabSz="914400">
                  <a:defRPr/>
                </a:pPr>
                <a:r>
                  <a:rPr lang="en-US" sz="1600" kern="0" dirty="0">
                    <a:solidFill>
                      <a:srgbClr val="000000"/>
                    </a:solidFill>
                    <a:latin typeface="IBM Plex Sans" panose="020B0503050203000203" pitchFamily="34" charset="0"/>
                  </a:rPr>
                  <a:t>The public key is a multivariate map. E.g. </a:t>
                </a:r>
              </a:p>
              <a:p>
                <a:pPr defTabSz="914400">
                  <a:defRPr/>
                </a:pPr>
                <a:endParaRPr lang="en-US" sz="1600" kern="0" dirty="0">
                  <a:solidFill>
                    <a:srgbClr val="000000"/>
                  </a:solidFill>
                  <a:latin typeface="IBM Plex Sans" panose="020B0503050203000203" pitchFamily="34" charset="0"/>
                </a:endParaRPr>
              </a:p>
              <a:p>
                <a:pPr defTabSz="9144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+5</m:t>
                              </m:r>
                              <m:sSup>
                                <m:sSupPr>
                                  <m:ctrlP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a:rPr lang="en-US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US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sSup>
                                <m:sSupPr>
                                  <m:ctrlP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+6</m:t>
                              </m:r>
                              <m:r>
                                <a:rPr lang="en-US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US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p>
                                <m:sSupPr>
                                  <m:ctrlP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</m:eqArr>
                          <m: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7</m:t>
                          </m:r>
                        </m:e>
                      </m:d>
                      <m:r>
                        <a:rPr lang="en-US" sz="16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600" kern="0" dirty="0">
                  <a:solidFill>
                    <a:srgbClr val="000000"/>
                  </a:solidFill>
                  <a:latin typeface="IBM Plex Sans" panose="020B0503050203000203" pitchFamily="34" charset="0"/>
                </a:endParaRPr>
              </a:p>
              <a:p>
                <a:pPr defTabSz="914400">
                  <a:defRPr/>
                </a:pPr>
                <a:endParaRPr lang="en-US" sz="1600" kern="0" dirty="0">
                  <a:solidFill>
                    <a:srgbClr val="000000"/>
                  </a:solidFill>
                  <a:latin typeface="IBM Plex Sans" panose="020B0503050203000203" pitchFamily="34" charset="0"/>
                </a:endParaRPr>
              </a:p>
              <a:p>
                <a:pPr defTabSz="914400">
                  <a:defRPr/>
                </a:pPr>
                <a:r>
                  <a:rPr lang="en-US" sz="1600" kern="0" dirty="0">
                    <a:solidFill>
                      <a:srgbClr val="000000"/>
                    </a:solidFill>
                    <a:latin typeface="IBM Plex Sans" panose="020B0503050203000203" pitchFamily="34" charset="0"/>
                  </a:rPr>
                  <a:t>Which anyone can evaluate efficiently but can only be inverted if you know some secret about </a:t>
                </a:r>
                <a14:m>
                  <m:oMath xmlns:m="http://schemas.openxmlformats.org/officeDocument/2006/math">
                    <m:r>
                      <a:rPr lang="en-US" sz="16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kern="0" dirty="0">
                    <a:solidFill>
                      <a:srgbClr val="000000"/>
                    </a:solidFill>
                    <a:latin typeface="IBM Plex Sans" panose="020B0503050203000203" pitchFamily="34" charset="0"/>
                  </a:rPr>
                  <a:t>. </a:t>
                </a:r>
                <a:br>
                  <a:rPr lang="en-US" sz="1600" kern="0" dirty="0">
                    <a:solidFill>
                      <a:srgbClr val="000000"/>
                    </a:solidFill>
                    <a:latin typeface="IBM Plex Sans" panose="020B0503050203000203" pitchFamily="34" charset="0"/>
                  </a:rPr>
                </a:br>
                <a:br>
                  <a:rPr lang="en-US" sz="1600" kern="0" dirty="0">
                    <a:solidFill>
                      <a:srgbClr val="000000"/>
                    </a:solidFill>
                    <a:latin typeface="IBM Plex Sans" panose="020B0503050203000203" pitchFamily="34" charset="0"/>
                  </a:rPr>
                </a:br>
                <a:r>
                  <a:rPr lang="en-US" sz="1600" kern="0" dirty="0">
                    <a:solidFill>
                      <a:srgbClr val="000000"/>
                    </a:solidFill>
                    <a:latin typeface="IBM Plex Sans" panose="020B0503050203000203" pitchFamily="34" charset="0"/>
                  </a:rPr>
                  <a:t>A signature for </a:t>
                </a:r>
                <a14:m>
                  <m:oMath xmlns:m="http://schemas.openxmlformats.org/officeDocument/2006/math">
                    <m:r>
                      <a:rPr lang="en-US" sz="16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kern="0" dirty="0">
                    <a:solidFill>
                      <a:srgbClr val="000000"/>
                    </a:solidFill>
                    <a:latin typeface="IBM Plex Sans" panose="020B0503050203000203" pitchFamily="34" charset="0"/>
                  </a:rPr>
                  <a:t> is an input </a:t>
                </a:r>
                <a14:m>
                  <m:oMath xmlns:m="http://schemas.openxmlformats.org/officeDocument/2006/math">
                    <m:r>
                      <a:rPr lang="en-US" sz="16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kern="0" dirty="0">
                    <a:solidFill>
                      <a:srgbClr val="000000"/>
                    </a:solidFill>
                    <a:latin typeface="IBM Plex Sans" panose="020B0503050203000203" pitchFamily="34" charset="0"/>
                  </a:rPr>
                  <a:t> such that </a:t>
                </a:r>
              </a:p>
              <a:p>
                <a:pPr defTabSz="9144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16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kern="0" dirty="0">
                  <a:solidFill>
                    <a:srgbClr val="000000"/>
                  </a:solidFill>
                  <a:latin typeface="IBM Plex Sans" panose="020B0503050203000203" pitchFamily="34" charset="0"/>
                </a:endParaRPr>
              </a:p>
              <a:p>
                <a:pPr defTabSz="914400">
                  <a:defRPr/>
                </a:pPr>
                <a:endParaRPr lang="en-US" sz="1600" kern="0" dirty="0">
                  <a:solidFill>
                    <a:srgbClr val="000000"/>
                  </a:solidFill>
                  <a:latin typeface="IBM Plex Sans" panose="020B0503050203000203" pitchFamily="34" charset="0"/>
                </a:endParaRPr>
              </a:p>
              <a:p>
                <a:pPr defTabSz="914400">
                  <a:defRPr/>
                </a:pPr>
                <a:r>
                  <a:rPr lang="en-US" sz="1600" kern="0" dirty="0">
                    <a:solidFill>
                      <a:srgbClr val="000000"/>
                    </a:solidFill>
                    <a:latin typeface="IBM Plex Sans" panose="020B050305020300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6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600" kern="0" dirty="0">
                    <a:solidFill>
                      <a:srgbClr val="000000"/>
                    </a:solidFill>
                    <a:latin typeface="IBM Plex Sans" panose="020B0503050203000203" pitchFamily="34" charset="0"/>
                  </a:rPr>
                  <a:t> is a hash function.</a:t>
                </a:r>
                <a:endParaRPr lang="en-CH" sz="1600" kern="0" dirty="0">
                  <a:solidFill>
                    <a:srgbClr val="000000"/>
                  </a:solidFill>
                  <a:latin typeface="IBM Plex Sans" panose="020B0503050203000203" pitchFamily="34" charset="0"/>
                </a:endParaRPr>
              </a:p>
            </p:txBody>
          </p:sp>
        </mc:Choice>
        <mc:Fallback>
          <p:sp>
            <p:nvSpPr>
              <p:cNvPr id="8" name="Text Placeholder 3">
                <a:extLst>
                  <a:ext uri="{FF2B5EF4-FFF2-40B4-BE49-F238E27FC236}">
                    <a16:creationId xmlns:a16="http://schemas.microsoft.com/office/drawing/2014/main" id="{506A7E64-77A5-B29E-2978-26828B22F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416" y="612893"/>
                <a:ext cx="4418409" cy="3214269"/>
              </a:xfrm>
              <a:prstGeom prst="rect">
                <a:avLst/>
              </a:prstGeom>
              <a:blipFill>
                <a:blip r:embed="rId3"/>
                <a:stretch>
                  <a:fillRect l="-2759" r="-966" b="-3871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778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A6FE1E-BCCC-11C6-0062-AC24DAD20B1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66266" y="342911"/>
                <a:ext cx="8211468" cy="816143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rgbClr val="00B0F0"/>
                    </a:solidFill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00B0F0"/>
                    </a:solidFill>
                  </a:rPr>
                  <a:t>cryptosystem/trapdoor by Matsumoto and Imai</a:t>
                </a:r>
                <a:endParaRPr lang="en-CH" b="1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A6FE1E-BCCC-11C6-0062-AC24DAD20B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6266" y="342911"/>
                <a:ext cx="8211468" cy="816143"/>
              </a:xfrm>
              <a:blipFill>
                <a:blip r:embed="rId2"/>
                <a:stretch>
                  <a:fillRect l="-2226" t="-1194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D0A2D-58C2-9D2A-65B8-3B6F99DB17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97" y="1185099"/>
                <a:ext cx="4736830" cy="3258956"/>
              </a:xfrm>
            </p:spPr>
            <p:txBody>
              <a:bodyPr/>
              <a:lstStyle/>
              <a:p>
                <a:r>
                  <a:rPr lang="en-US" sz="1300" dirty="0"/>
                  <a:t>Main idea is to use a field extension: </a:t>
                </a:r>
                <a14:m>
                  <m:oMath xmlns:m="http://schemas.openxmlformats.org/officeDocument/2006/math">
                    <m:r>
                      <a:rPr lang="en-US" sz="1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𝔽</m:t>
                    </m:r>
                  </m:oMath>
                </a14:m>
                <a:r>
                  <a:rPr lang="en-US" sz="1300" dirty="0"/>
                  <a:t> of degree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300" dirty="0"/>
                  <a:t>,  </a:t>
                </a:r>
                <a14:m>
                  <m:oMath xmlns:m="http://schemas.openxmlformats.org/officeDocument/2006/math">
                    <m:r>
                      <a:rPr lang="en-US" sz="13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sz="13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𝔽</m:t>
                    </m:r>
                    <m:d>
                      <m:dPr>
                        <m:begChr m:val="["/>
                        <m:endChr m:val="]"/>
                        <m:ctrlP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300" dirty="0"/>
                </a:br>
                <a:br>
                  <a:rPr lang="en-US" sz="1300" dirty="0"/>
                </a:br>
                <a:r>
                  <a:rPr lang="en-US" sz="1300" dirty="0"/>
                  <a:t>Use exponentiation map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3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1300" b="0" i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1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US" sz="1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300" dirty="0"/>
                  <a:t>.</a:t>
                </a:r>
                <a:br>
                  <a:rPr lang="en-US" sz="1300" dirty="0"/>
                </a:br>
                <a:br>
                  <a:rPr lang="en-US" sz="1300" dirty="0"/>
                </a:br>
                <a:r>
                  <a:rPr lang="en-US" sz="1300" dirty="0"/>
                  <a:t>Under an isomorphism </a:t>
                </a:r>
                <a14:m>
                  <m:oMath xmlns:m="http://schemas.openxmlformats.org/officeDocument/2006/math">
                    <m:r>
                      <a:rPr lang="en-US" sz="1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≃</m:t>
                    </m:r>
                    <m:sSup>
                      <m:sSupPr>
                        <m:ctrlP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300" dirty="0"/>
                  <a:t> we can interpret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1300" dirty="0"/>
                  <a:t> as a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br>
                  <a:rPr lang="en-US" sz="1300" dirty="0"/>
                </a:br>
                <a:br>
                  <a:rPr lang="en-US" sz="1300" dirty="0"/>
                </a:br>
                <a:r>
                  <a:rPr lang="en-US" sz="13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sz="1300" dirty="0"/>
                  <a:t> for integers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300" dirty="0"/>
                  <a:t>, then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1300" dirty="0"/>
                  <a:t> is </a:t>
                </a:r>
                <a:r>
                  <a:rPr lang="en-US" sz="1300" u="sng" dirty="0"/>
                  <a:t>quadratic</a:t>
                </a:r>
                <a:r>
                  <a:rPr lang="en-US" sz="1300" dirty="0"/>
                  <a:t>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300" dirty="0"/>
                  <a:t> i.e., it is given by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300" dirty="0"/>
                  <a:t> quadratic polynomials in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300" dirty="0"/>
                  <a:t> variables.</a:t>
                </a:r>
                <a:br>
                  <a:rPr lang="en-US" sz="1300" dirty="0"/>
                </a:br>
                <a:br>
                  <a:rPr lang="en-US" sz="1300" dirty="0"/>
                </a:br>
                <a:r>
                  <a:rPr lang="en-US" sz="1300" dirty="0"/>
                  <a:t>Public key is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300" dirty="0"/>
                  <a:t>, where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00" dirty="0"/>
                  <a:t>are random invertible linear maps, whose purpose is to hide the strong algebraic structure of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1300" dirty="0"/>
                  <a:t>.</a:t>
                </a:r>
                <a:br>
                  <a:rPr lang="en-US" sz="1300" dirty="0"/>
                </a:br>
                <a:br>
                  <a:rPr lang="en-US" sz="1300" dirty="0"/>
                </a:br>
                <a:r>
                  <a:rPr lang="en-US" sz="1300" dirty="0"/>
                  <a:t>Trapdoor information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3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1300" dirty="0"/>
                  <a:t>.</a:t>
                </a:r>
                <a:br>
                  <a:rPr lang="en-US" sz="1300" dirty="0"/>
                </a:br>
                <a:br>
                  <a:rPr lang="en-US" sz="1300" dirty="0"/>
                </a:br>
                <a:r>
                  <a:rPr lang="en-US" sz="1300" dirty="0"/>
                  <a:t>This gives a trapdoor </a:t>
                </a:r>
                <a:r>
                  <a:rPr lang="en-US" sz="1300" b="1" dirty="0"/>
                  <a:t>permutation</a:t>
                </a:r>
                <a:r>
                  <a:rPr lang="en-US" sz="1300" dirty="0"/>
                  <a:t>, so can also be used for PKE</a:t>
                </a:r>
                <a:endParaRPr lang="en-CH" sz="13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D0A2D-58C2-9D2A-65B8-3B6F99DB17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97" y="1185099"/>
                <a:ext cx="4736830" cy="3258956"/>
              </a:xfrm>
              <a:blipFill>
                <a:blip r:embed="rId3"/>
                <a:stretch>
                  <a:fillRect l="-2188" t="-1682" r="-515" b="-1495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AD35A-B104-4F21-39E1-56842438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11</a:t>
            </a:fld>
            <a:endParaRPr lang="en-CH" dirty="0"/>
          </a:p>
        </p:txBody>
      </p:sp>
      <p:pic>
        <p:nvPicPr>
          <p:cNvPr id="1026" name="Picture 2" descr="Fig. 3.2">
            <a:extLst>
              <a:ext uri="{FF2B5EF4-FFF2-40B4-BE49-F238E27FC236}">
                <a16:creationId xmlns:a16="http://schemas.microsoft.com/office/drawing/2014/main" id="{AF61AE6F-24F6-14C4-4A4A-40F786581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943" y="1884594"/>
            <a:ext cx="3224470" cy="203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095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168A1-9319-1644-55F6-F929A3929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75530"/>
            <a:ext cx="7805679" cy="742618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Unfortunately C*-style cryptosystems are not secure.</a:t>
            </a:r>
            <a:endParaRPr lang="en-CH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E4BEA-5636-3AF8-C59F-F740B094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12</a:t>
            </a:fld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243DF-905F-EF4B-77A1-221CE4E2D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371" y="858185"/>
            <a:ext cx="3217234" cy="40654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2FA7C2-71B6-E01B-C000-DA85DD917EA1}"/>
                  </a:ext>
                </a:extLst>
              </p:cNvPr>
              <p:cNvSpPr txBox="1"/>
              <p:nvPr/>
            </p:nvSpPr>
            <p:spPr>
              <a:xfrm>
                <a:off x="271396" y="828867"/>
                <a:ext cx="5707850" cy="5212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Algebraic structure of central map is too strong.</a:t>
                </a:r>
                <a:b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</a:br>
                <a:b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</a:br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It is possible to recover private key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endParaRPr lang="en-US" sz="1600" dirty="0"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Many fixes and variants have been proposed in the literature, but none of them seem to be secure (for practical parameter choices).</a:t>
                </a:r>
                <a:b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</a:br>
                <a:endParaRPr lang="en-US" sz="1600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1600" dirty="0"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1600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1600" dirty="0"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1600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1600" dirty="0">
                    <a:latin typeface="IBM Plex Sans" charset="0"/>
                    <a:ea typeface="IBM Plex Sans" charset="0"/>
                    <a:cs typeface="IBM Plex Sans" charset="0"/>
                  </a:rPr>
                  <a:t>   …                                                  …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Line of research seems to be a dead end.</a:t>
                </a:r>
                <a:b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</a:br>
                <a:b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</a:br>
                <a:endParaRPr lang="en-US" sz="1600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algn="l">
                  <a:lnSpc>
                    <a:spcPts val="1600"/>
                  </a:lnSpc>
                  <a:spcAft>
                    <a:spcPts val="600"/>
                  </a:spcAft>
                </a:pPr>
                <a:endParaRPr lang="en-US" sz="1600" dirty="0"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algn="l">
                  <a:lnSpc>
                    <a:spcPts val="1600"/>
                  </a:lnSpc>
                  <a:spcAft>
                    <a:spcPts val="600"/>
                  </a:spcAft>
                </a:pPr>
                <a:endParaRPr lang="en-CH" sz="1600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2FA7C2-71B6-E01B-C000-DA85DD917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96" y="828867"/>
                <a:ext cx="5707850" cy="5212453"/>
              </a:xfrm>
              <a:prstGeom prst="rect">
                <a:avLst/>
              </a:prstGeom>
              <a:blipFill>
                <a:blip r:embed="rId3"/>
                <a:stretch>
                  <a:fillRect l="-641" t="-35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8962AA1-8923-FC16-0168-626CD4ADE6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4828722"/>
                  </p:ext>
                </p:extLst>
              </p:nvPr>
            </p:nvGraphicFramePr>
            <p:xfrm>
              <a:off x="400247" y="2966375"/>
              <a:ext cx="5126274" cy="1388564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2563137">
                      <a:extLst>
                        <a:ext uri="{9D8B030D-6E8A-4147-A177-3AD203B41FA5}">
                          <a16:colId xmlns:a16="http://schemas.microsoft.com/office/drawing/2014/main" val="3858735929"/>
                        </a:ext>
                      </a:extLst>
                    </a:gridCol>
                    <a:gridCol w="2563137">
                      <a:extLst>
                        <a:ext uri="{9D8B030D-6E8A-4147-A177-3AD203B41FA5}">
                          <a16:colId xmlns:a16="http://schemas.microsoft.com/office/drawing/2014/main" val="1521713300"/>
                        </a:ext>
                      </a:extLst>
                    </a:gridCol>
                  </a:tblGrid>
                  <a:tr h="335226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Use low degree polynomial instead of exponentiation</a:t>
                          </a:r>
                          <a:endParaRPr lang="en-CH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Hidden Field equations (Patarin, 1996)</a:t>
                          </a:r>
                          <a:endParaRPr lang="en-CH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7176189"/>
                      </a:ext>
                    </a:extLst>
                  </a:tr>
                  <a:tr h="335226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Use non-invertible linear maps</a:t>
                          </a:r>
                          <a:endParaRPr lang="en-CH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HFE-</a:t>
                          </a:r>
                          <a:endParaRPr lang="en-CH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1614736"/>
                      </a:ext>
                    </a:extLst>
                  </a:tr>
                  <a:tr h="335226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Mix random </a:t>
                          </a:r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eqations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with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CH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HFE+</a:t>
                          </a:r>
                          <a:endParaRPr lang="en-CH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955544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8962AA1-8923-FC16-0168-626CD4ADE6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4828722"/>
                  </p:ext>
                </p:extLst>
              </p:nvPr>
            </p:nvGraphicFramePr>
            <p:xfrm>
              <a:off x="400247" y="2966375"/>
              <a:ext cx="5126274" cy="1388564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2563137">
                      <a:extLst>
                        <a:ext uri="{9D8B030D-6E8A-4147-A177-3AD203B41FA5}">
                          <a16:colId xmlns:a16="http://schemas.microsoft.com/office/drawing/2014/main" val="3858735929"/>
                        </a:ext>
                      </a:extLst>
                    </a:gridCol>
                    <a:gridCol w="2563137">
                      <a:extLst>
                        <a:ext uri="{9D8B030D-6E8A-4147-A177-3AD203B41FA5}">
                          <a16:colId xmlns:a16="http://schemas.microsoft.com/office/drawing/2014/main" val="1521713300"/>
                        </a:ext>
                      </a:extLst>
                    </a:gridCol>
                  </a:tblGrid>
                  <a:tr h="52666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Use low degree polynomial instead of exponentiation</a:t>
                          </a:r>
                          <a:endParaRPr lang="en-CH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Hidden Field equations (Patarin, 1996)</a:t>
                          </a:r>
                          <a:endParaRPr lang="en-CH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7176189"/>
                      </a:ext>
                    </a:extLst>
                  </a:tr>
                  <a:tr h="52666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Use non-invertible linear maps</a:t>
                          </a:r>
                          <a:endParaRPr lang="en-CH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HFE-</a:t>
                          </a:r>
                          <a:endParaRPr lang="en-CH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1614736"/>
                      </a:ext>
                    </a:extLst>
                  </a:tr>
                  <a:tr h="335226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4"/>
                          <a:stretch>
                            <a:fillRect l="-238" t="-320000" r="-100475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HFE+</a:t>
                          </a:r>
                          <a:endParaRPr lang="en-CH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95554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86480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F4E9A-A268-2604-EDA0-8A4A6ACEB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B6BB3E2-B55D-301C-417E-C45006F27F90}"/>
              </a:ext>
            </a:extLst>
          </p:cNvPr>
          <p:cNvGrpSpPr/>
          <p:nvPr/>
        </p:nvGrpSpPr>
        <p:grpSpPr>
          <a:xfrm>
            <a:off x="664630" y="307384"/>
            <a:ext cx="7681454" cy="3496190"/>
            <a:chOff x="1111860" y="1193647"/>
            <a:chExt cx="10241939" cy="4661585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2488CDB-23FB-E855-8DD9-DD2D2C860DBB}"/>
                </a:ext>
              </a:extLst>
            </p:cNvPr>
            <p:cNvSpPr/>
            <p:nvPr/>
          </p:nvSpPr>
          <p:spPr>
            <a:xfrm>
              <a:off x="4047355" y="1193647"/>
              <a:ext cx="2554596" cy="1132814"/>
            </a:xfrm>
            <a:custGeom>
              <a:avLst/>
              <a:gdLst>
                <a:gd name="connsiteX0" fmla="*/ 0 w 2265629"/>
                <a:gd name="connsiteY0" fmla="*/ 0 h 1132814"/>
                <a:gd name="connsiteX1" fmla="*/ 2265629 w 2265629"/>
                <a:gd name="connsiteY1" fmla="*/ 0 h 1132814"/>
                <a:gd name="connsiteX2" fmla="*/ 2265629 w 2265629"/>
                <a:gd name="connsiteY2" fmla="*/ 1132814 h 1132814"/>
                <a:gd name="connsiteX3" fmla="*/ 0 w 2265629"/>
                <a:gd name="connsiteY3" fmla="*/ 1132814 h 1132814"/>
                <a:gd name="connsiteX4" fmla="*/ 0 w 2265629"/>
                <a:gd name="connsiteY4" fmla="*/ 0 h 11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629" h="1132814">
                  <a:moveTo>
                    <a:pt x="0" y="0"/>
                  </a:moveTo>
                  <a:lnTo>
                    <a:pt x="2265629" y="0"/>
                  </a:lnTo>
                  <a:lnTo>
                    <a:pt x="2265629" y="1132814"/>
                  </a:lnTo>
                  <a:lnTo>
                    <a:pt x="0" y="113281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6669" tIns="16669" rIns="16669" bIns="16669" numCol="1" spcCol="1270" anchor="ctr" anchorCtr="0">
              <a:noAutofit/>
            </a:bodyPr>
            <a:lstStyle/>
            <a:p>
              <a:pPr algn="ctr" defTabSz="11668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25" dirty="0">
                  <a:latin typeface="IBM Plex Sans" panose="020B0503050203000203" pitchFamily="34" charset="0"/>
                </a:rPr>
                <a:t>Multivariate Signatures</a:t>
              </a:r>
              <a:endParaRPr lang="en-CH" sz="2625" dirty="0">
                <a:latin typeface="IBM Plex Sans" panose="020B0503050203000203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BA566BF-FCE0-A979-B7F5-9BB21CDA22B2}"/>
                </a:ext>
              </a:extLst>
            </p:cNvPr>
            <p:cNvSpPr/>
            <p:nvPr/>
          </p:nvSpPr>
          <p:spPr>
            <a:xfrm>
              <a:off x="1111860" y="3069166"/>
              <a:ext cx="2265629" cy="1132814"/>
            </a:xfrm>
            <a:custGeom>
              <a:avLst/>
              <a:gdLst>
                <a:gd name="connsiteX0" fmla="*/ 0 w 2265629"/>
                <a:gd name="connsiteY0" fmla="*/ 0 h 1132814"/>
                <a:gd name="connsiteX1" fmla="*/ 2265629 w 2265629"/>
                <a:gd name="connsiteY1" fmla="*/ 0 h 1132814"/>
                <a:gd name="connsiteX2" fmla="*/ 2265629 w 2265629"/>
                <a:gd name="connsiteY2" fmla="*/ 1132814 h 1132814"/>
                <a:gd name="connsiteX3" fmla="*/ 0 w 2265629"/>
                <a:gd name="connsiteY3" fmla="*/ 1132814 h 1132814"/>
                <a:gd name="connsiteX4" fmla="*/ 0 w 2265629"/>
                <a:gd name="connsiteY4" fmla="*/ 0 h 11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629" h="1132814">
                  <a:moveTo>
                    <a:pt x="0" y="0"/>
                  </a:moveTo>
                  <a:lnTo>
                    <a:pt x="2265629" y="0"/>
                  </a:lnTo>
                  <a:lnTo>
                    <a:pt x="2265629" y="1132814"/>
                  </a:lnTo>
                  <a:lnTo>
                    <a:pt x="0" y="113281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6669" tIns="16669" rIns="16669" bIns="16669" numCol="1" spcCol="1270" anchor="ctr" anchorCtr="0">
              <a:noAutofit/>
            </a:bodyPr>
            <a:lstStyle/>
            <a:p>
              <a:pPr algn="ctr" defTabSz="11668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25" dirty="0">
                  <a:latin typeface="IBM Plex Sans" panose="020B0503050203000203" pitchFamily="34" charset="0"/>
                </a:rPr>
                <a:t>Pure MQ</a:t>
              </a:r>
              <a:endParaRPr lang="en-CH" sz="2625" dirty="0">
                <a:latin typeface="IBM Plex Sans" panose="020B0503050203000203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876DF53-BBC8-C717-6ED5-98ADF03E61B3}"/>
                </a:ext>
              </a:extLst>
            </p:cNvPr>
            <p:cNvSpPr/>
            <p:nvPr/>
          </p:nvSpPr>
          <p:spPr>
            <a:xfrm>
              <a:off x="7204662" y="3069403"/>
              <a:ext cx="2265629" cy="1132814"/>
            </a:xfrm>
            <a:custGeom>
              <a:avLst/>
              <a:gdLst>
                <a:gd name="connsiteX0" fmla="*/ 0 w 2265629"/>
                <a:gd name="connsiteY0" fmla="*/ 0 h 1132814"/>
                <a:gd name="connsiteX1" fmla="*/ 2265629 w 2265629"/>
                <a:gd name="connsiteY1" fmla="*/ 0 h 1132814"/>
                <a:gd name="connsiteX2" fmla="*/ 2265629 w 2265629"/>
                <a:gd name="connsiteY2" fmla="*/ 1132814 h 1132814"/>
                <a:gd name="connsiteX3" fmla="*/ 0 w 2265629"/>
                <a:gd name="connsiteY3" fmla="*/ 1132814 h 1132814"/>
                <a:gd name="connsiteX4" fmla="*/ 0 w 2265629"/>
                <a:gd name="connsiteY4" fmla="*/ 0 h 11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629" h="1132814">
                  <a:moveTo>
                    <a:pt x="0" y="0"/>
                  </a:moveTo>
                  <a:lnTo>
                    <a:pt x="2265629" y="0"/>
                  </a:lnTo>
                  <a:lnTo>
                    <a:pt x="2265629" y="1132814"/>
                  </a:lnTo>
                  <a:lnTo>
                    <a:pt x="0" y="113281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6669" tIns="16669" rIns="16669" bIns="16669" numCol="1" spcCol="1270" anchor="ctr" anchorCtr="0">
              <a:noAutofit/>
            </a:bodyPr>
            <a:lstStyle/>
            <a:p>
              <a:pPr algn="ctr" defTabSz="11668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25" dirty="0"/>
                <a:t>Trapdoors</a:t>
              </a:r>
              <a:endParaRPr lang="en-CH" sz="2625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54F7A90-C454-EF12-91FB-0ABF1EBCDE31}"/>
                </a:ext>
              </a:extLst>
            </p:cNvPr>
            <p:cNvSpPr/>
            <p:nvPr/>
          </p:nvSpPr>
          <p:spPr>
            <a:xfrm>
              <a:off x="4964074" y="4722418"/>
              <a:ext cx="3118706" cy="1132814"/>
            </a:xfrm>
            <a:custGeom>
              <a:avLst/>
              <a:gdLst>
                <a:gd name="connsiteX0" fmla="*/ 0 w 3118706"/>
                <a:gd name="connsiteY0" fmla="*/ 0 h 1132814"/>
                <a:gd name="connsiteX1" fmla="*/ 3118706 w 3118706"/>
                <a:gd name="connsiteY1" fmla="*/ 0 h 1132814"/>
                <a:gd name="connsiteX2" fmla="*/ 3118706 w 3118706"/>
                <a:gd name="connsiteY2" fmla="*/ 1132814 h 1132814"/>
                <a:gd name="connsiteX3" fmla="*/ 0 w 3118706"/>
                <a:gd name="connsiteY3" fmla="*/ 1132814 h 1132814"/>
                <a:gd name="connsiteX4" fmla="*/ 0 w 3118706"/>
                <a:gd name="connsiteY4" fmla="*/ 0 h 11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706" h="1132814">
                  <a:moveTo>
                    <a:pt x="0" y="0"/>
                  </a:moveTo>
                  <a:lnTo>
                    <a:pt x="3118706" y="0"/>
                  </a:lnTo>
                  <a:lnTo>
                    <a:pt x="3118706" y="1132814"/>
                  </a:lnTo>
                  <a:lnTo>
                    <a:pt x="0" y="113281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6669" tIns="16669" rIns="16669" bIns="16669" numCol="1" spcCol="1270" anchor="ctr" anchorCtr="0">
              <a:noAutofit/>
            </a:bodyPr>
            <a:lstStyle/>
            <a:p>
              <a:pPr algn="ctr" defTabSz="11668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25" dirty="0"/>
                <a:t>Oil and Vinegar-like</a:t>
              </a:r>
              <a:endParaRPr lang="en-CH" sz="2625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2AFA01F6-DEB5-00A6-881D-FFDC149C65C8}"/>
                    </a:ext>
                  </a:extLst>
                </p:cNvPr>
                <p:cNvSpPr/>
                <p:nvPr/>
              </p:nvSpPr>
              <p:spPr>
                <a:xfrm>
                  <a:off x="9088170" y="4722305"/>
                  <a:ext cx="2265629" cy="1132814"/>
                </a:xfrm>
                <a:custGeom>
                  <a:avLst/>
                  <a:gdLst>
                    <a:gd name="connsiteX0" fmla="*/ 0 w 2265629"/>
                    <a:gd name="connsiteY0" fmla="*/ 0 h 1132814"/>
                    <a:gd name="connsiteX1" fmla="*/ 2265629 w 2265629"/>
                    <a:gd name="connsiteY1" fmla="*/ 0 h 1132814"/>
                    <a:gd name="connsiteX2" fmla="*/ 2265629 w 2265629"/>
                    <a:gd name="connsiteY2" fmla="*/ 1132814 h 1132814"/>
                    <a:gd name="connsiteX3" fmla="*/ 0 w 2265629"/>
                    <a:gd name="connsiteY3" fmla="*/ 1132814 h 1132814"/>
                    <a:gd name="connsiteX4" fmla="*/ 0 w 2265629"/>
                    <a:gd name="connsiteY4" fmla="*/ 0 h 1132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5629" h="1132814">
                      <a:moveTo>
                        <a:pt x="0" y="0"/>
                      </a:moveTo>
                      <a:lnTo>
                        <a:pt x="2265629" y="0"/>
                      </a:lnTo>
                      <a:lnTo>
                        <a:pt x="2265629" y="1132814"/>
                      </a:lnTo>
                      <a:lnTo>
                        <a:pt x="0" y="11328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spcFirstLastPara="0" vert="horz" wrap="square" lIns="16669" tIns="16669" rIns="16669" bIns="16669" numCol="1" spcCol="1270" anchor="ctr" anchorCtr="0">
                  <a:noAutofit/>
                </a:bodyPr>
                <a:lstStyle/>
                <a:p>
                  <a:pPr algn="ctr" defTabSz="1166813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625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25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625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en-US" sz="2625" dirty="0"/>
                    <a:t>-like</a:t>
                  </a:r>
                  <a:endParaRPr lang="en-CH" sz="2625" dirty="0"/>
                </a:p>
              </p:txBody>
            </p:sp>
          </mc:Choice>
          <mc:Fallback xmlns=""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F172107F-83F1-EEA4-91AE-780C1C457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8170" y="4722305"/>
                  <a:ext cx="2265629" cy="1132814"/>
                </a:xfrm>
                <a:custGeom>
                  <a:avLst/>
                  <a:gdLst>
                    <a:gd name="connsiteX0" fmla="*/ 0 w 2265629"/>
                    <a:gd name="connsiteY0" fmla="*/ 0 h 1132814"/>
                    <a:gd name="connsiteX1" fmla="*/ 2265629 w 2265629"/>
                    <a:gd name="connsiteY1" fmla="*/ 0 h 1132814"/>
                    <a:gd name="connsiteX2" fmla="*/ 2265629 w 2265629"/>
                    <a:gd name="connsiteY2" fmla="*/ 1132814 h 1132814"/>
                    <a:gd name="connsiteX3" fmla="*/ 0 w 2265629"/>
                    <a:gd name="connsiteY3" fmla="*/ 1132814 h 1132814"/>
                    <a:gd name="connsiteX4" fmla="*/ 0 w 2265629"/>
                    <a:gd name="connsiteY4" fmla="*/ 0 h 1132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5629" h="1132814">
                      <a:moveTo>
                        <a:pt x="0" y="0"/>
                      </a:moveTo>
                      <a:lnTo>
                        <a:pt x="2265629" y="0"/>
                      </a:lnTo>
                      <a:lnTo>
                        <a:pt x="2265629" y="1132814"/>
                      </a:lnTo>
                      <a:lnTo>
                        <a:pt x="0" y="11328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2C2979-391E-0BE3-9696-6D9C08DE7D0E}"/>
              </a:ext>
            </a:extLst>
          </p:cNvPr>
          <p:cNvSpPr txBox="1"/>
          <p:nvPr/>
        </p:nvSpPr>
        <p:spPr>
          <a:xfrm>
            <a:off x="664630" y="2877316"/>
            <a:ext cx="2022475" cy="102758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/>
              <a:t>MQDSS/SOFIA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 err="1"/>
              <a:t>MUDFiSh</a:t>
            </a:r>
            <a:endParaRPr lang="en-US" sz="1013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/>
              <a:t>Mesquite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b="1" dirty="0"/>
              <a:t>MQOM</a:t>
            </a:r>
            <a:endParaRPr lang="en-US" sz="1013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 err="1"/>
              <a:t>KuMQuat</a:t>
            </a:r>
            <a:endParaRPr lang="en-US" sz="1013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/>
              <a:t>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0E371-96E0-B1C5-5FC6-72CD8A131B9C}"/>
              </a:ext>
            </a:extLst>
          </p:cNvPr>
          <p:cNvSpPr txBox="1"/>
          <p:nvPr/>
        </p:nvSpPr>
        <p:spPr>
          <a:xfrm>
            <a:off x="3676198" y="3964403"/>
            <a:ext cx="2416364" cy="105394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b="1" dirty="0"/>
              <a:t>Oil &amp; Vinegar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/>
              <a:t>Rainbow </a:t>
            </a:r>
            <a:r>
              <a:rPr lang="en-US" sz="1013" b="1" dirty="0">
                <a:sym typeface="Wingdings" panose="05000000000000000000" pitchFamily="2" charset="2"/>
              </a:rPr>
              <a:t></a:t>
            </a:r>
            <a:endParaRPr lang="en-US" sz="1013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b="1" dirty="0"/>
              <a:t>MAYO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b="1" dirty="0"/>
              <a:t>QR-UOV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b="1" dirty="0"/>
              <a:t>SNOVA</a:t>
            </a:r>
          </a:p>
          <a:p>
            <a:endParaRPr lang="en-US" sz="1013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EE44E7-D06F-6120-C10B-29E4EB583AE8}"/>
                  </a:ext>
                </a:extLst>
              </p:cNvPr>
              <p:cNvSpPr txBox="1"/>
              <p:nvPr/>
            </p:nvSpPr>
            <p:spPr>
              <a:xfrm>
                <a:off x="6702206" y="3865510"/>
                <a:ext cx="1793516" cy="715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013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13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1013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013" dirty="0"/>
                  <a:t> (1988) </a:t>
                </a:r>
                <a:r>
                  <a:rPr lang="en-US" sz="1013" b="1" dirty="0">
                    <a:sym typeface="Wingdings" panose="05000000000000000000" pitchFamily="2" charset="2"/>
                  </a:rPr>
                  <a:t></a:t>
                </a:r>
                <a:endParaRPr lang="en-US" sz="1013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013" dirty="0"/>
                  <a:t>HFE (1996) </a:t>
                </a:r>
                <a:r>
                  <a:rPr lang="en-US" sz="1013" b="1" dirty="0">
                    <a:sym typeface="Wingdings" panose="05000000000000000000" pitchFamily="2" charset="2"/>
                  </a:rPr>
                  <a:t></a:t>
                </a:r>
                <a:endParaRPr lang="en-US" sz="1013" b="1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013" dirty="0" err="1"/>
                  <a:t>FHEv</a:t>
                </a:r>
                <a:r>
                  <a:rPr lang="en-US" sz="1013" dirty="0"/>
                  <a:t>- (2001) </a:t>
                </a:r>
                <a:r>
                  <a:rPr lang="en-US" sz="1013" b="1" dirty="0">
                    <a:sym typeface="Wingdings" panose="05000000000000000000" pitchFamily="2" charset="2"/>
                  </a:rPr>
                  <a:t></a:t>
                </a:r>
                <a:endParaRPr lang="en-US" sz="1013" b="1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013" dirty="0"/>
                  <a:t>…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F32AC8-1303-4969-B429-A7DE4FFF0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206" y="3865510"/>
                <a:ext cx="1793516" cy="715837"/>
              </a:xfrm>
              <a:prstGeom prst="rect">
                <a:avLst/>
              </a:prstGeom>
              <a:blipFill>
                <a:blip r:embed="rId3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A8D802-068C-D400-E821-87ACC0856E47}"/>
              </a:ext>
            </a:extLst>
          </p:cNvPr>
          <p:cNvCxnSpPr/>
          <p:nvPr/>
        </p:nvCxnSpPr>
        <p:spPr bwMode="auto">
          <a:xfrm flipH="1">
            <a:off x="1931089" y="1156995"/>
            <a:ext cx="1391748" cy="557029"/>
          </a:xfrm>
          <a:prstGeom prst="line">
            <a:avLst/>
          </a:prstGeom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B89C59C-BE46-59F6-9E49-99E763C1DB7E}"/>
              </a:ext>
            </a:extLst>
          </p:cNvPr>
          <p:cNvCxnSpPr/>
          <p:nvPr/>
        </p:nvCxnSpPr>
        <p:spPr bwMode="auto">
          <a:xfrm>
            <a:off x="4376721" y="1156995"/>
            <a:ext cx="1326655" cy="5570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F1B24C3-F140-9F13-C8B6-D8C7189D8D15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1603" y="2571750"/>
            <a:ext cx="241773" cy="38212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0DF64D8-1446-12AF-0AE6-A29219F1CC28}"/>
              </a:ext>
            </a:extLst>
          </p:cNvPr>
          <p:cNvCxnSpPr/>
          <p:nvPr/>
        </p:nvCxnSpPr>
        <p:spPr bwMode="auto">
          <a:xfrm>
            <a:off x="6646862" y="2563813"/>
            <a:ext cx="286591" cy="3901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80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CD90083-E400-451E-A5C0-AC982CEDB9BE}"/>
              </a:ext>
            </a:extLst>
          </p:cNvPr>
          <p:cNvSpPr/>
          <p:nvPr/>
        </p:nvSpPr>
        <p:spPr>
          <a:xfrm>
            <a:off x="5399659" y="3201862"/>
            <a:ext cx="1665005" cy="120148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LID409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A4894-F0E9-4264-B15B-E69566882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solidFill>
                  <a:srgbClr val="00B0F0"/>
                </a:solidFill>
                <a:latin typeface="IBM Plex Sans Bold" panose="020B0803050203000203" pitchFamily="34" charset="0"/>
              </a:rPr>
              <a:t>Oil &amp; Vinegar Trapdoor</a:t>
            </a:r>
            <a:endParaRPr lang="LID4096" sz="2200" dirty="0">
              <a:solidFill>
                <a:srgbClr val="00B0F0"/>
              </a:solidFill>
              <a:latin typeface="IBM Plex Sans Bold" panose="020B080305020300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B90271-9608-4695-A5CD-213FC0A74B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68016"/>
                <a:ext cx="7886700" cy="74856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Public key is a quadratic map: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)):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Trapdoor is a subspace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 of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on 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vanishes.</a:t>
                </a:r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endParaRPr lang="en-US" u="sn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B90271-9608-4695-A5CD-213FC0A74B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68016"/>
                <a:ext cx="7886700" cy="748562"/>
              </a:xfrm>
              <a:blipFill>
                <a:blip r:embed="rId2"/>
                <a:stretch>
                  <a:fillRect l="-696" t="-10569" b="-56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2F36F0-FF24-4D9D-BE31-3BF0F4737ED7}"/>
              </a:ext>
            </a:extLst>
          </p:cNvPr>
          <p:cNvSpPr/>
          <p:nvPr/>
        </p:nvSpPr>
        <p:spPr>
          <a:xfrm>
            <a:off x="1143001" y="2410970"/>
            <a:ext cx="2873828" cy="245868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LID409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447D247-F0D2-479F-BE01-7BAFB7900D29}"/>
              </a:ext>
            </a:extLst>
          </p:cNvPr>
          <p:cNvSpPr/>
          <p:nvPr/>
        </p:nvSpPr>
        <p:spPr>
          <a:xfrm>
            <a:off x="2128327" y="3599117"/>
            <a:ext cx="1665005" cy="120148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LID4096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BE7199-3168-4546-A8F5-EF28E6D97871}"/>
                  </a:ext>
                </a:extLst>
              </p:cNvPr>
              <p:cNvSpPr txBox="1"/>
              <p:nvPr/>
            </p:nvSpPr>
            <p:spPr>
              <a:xfrm>
                <a:off x="2208439" y="2030914"/>
                <a:ext cx="742950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7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7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b>
                          <m:r>
                            <a:rPr lang="en-US" sz="187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sz="187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LID4096" sz="1875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BE7199-3168-4546-A8F5-EF28E6D97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439" y="2030914"/>
                <a:ext cx="742950" cy="403124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701C41-CFBC-4477-B854-4E4B28CF2350}"/>
                  </a:ext>
                </a:extLst>
              </p:cNvPr>
              <p:cNvSpPr txBox="1"/>
              <p:nvPr/>
            </p:nvSpPr>
            <p:spPr>
              <a:xfrm>
                <a:off x="5950744" y="2746867"/>
                <a:ext cx="742950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7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7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b>
                          <m:r>
                            <a:rPr lang="en-US" sz="187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sz="187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</m:oMath>
                  </m:oMathPara>
                </a14:m>
                <a:endParaRPr lang="LID4096" sz="1875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701C41-CFBC-4477-B854-4E4B28CF2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744" y="2746867"/>
                <a:ext cx="742950" cy="403124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AED077-1DBC-48E6-AB4D-76C2EC3E76CF}"/>
                  </a:ext>
                </a:extLst>
              </p:cNvPr>
              <p:cNvSpPr txBox="1"/>
              <p:nvPr/>
            </p:nvSpPr>
            <p:spPr>
              <a:xfrm>
                <a:off x="2179934" y="3266658"/>
                <a:ext cx="742950" cy="380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75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1875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AED077-1DBC-48E6-AB4D-76C2EC3E7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934" y="3266658"/>
                <a:ext cx="742950" cy="380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57A6C4-11F2-4FC7-9868-4488170AD1A6}"/>
                  </a:ext>
                </a:extLst>
              </p:cNvPr>
              <p:cNvSpPr txBox="1"/>
              <p:nvPr/>
            </p:nvSpPr>
            <p:spPr>
              <a:xfrm>
                <a:off x="4517902" y="3802604"/>
                <a:ext cx="742950" cy="380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75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LID4096" sz="1875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57A6C4-11F2-4FC7-9868-4488170A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902" y="3802604"/>
                <a:ext cx="742950" cy="3808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5B52254-5615-48A9-8CC6-549DEADB1E17}"/>
              </a:ext>
            </a:extLst>
          </p:cNvPr>
          <p:cNvSpPr txBox="1"/>
          <p:nvPr/>
        </p:nvSpPr>
        <p:spPr>
          <a:xfrm>
            <a:off x="6072188" y="3921919"/>
            <a:ext cx="200025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875" dirty="0">
                <a:solidFill>
                  <a:prstClr val="black"/>
                </a:solidFill>
                <a:latin typeface="Calibri" panose="020F0502020204030204"/>
              </a:rPr>
              <a:t>.</a:t>
            </a:r>
            <a:endParaRPr lang="LID4096" sz="18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3684D3-9430-4A36-922B-C20B057D7C6E}"/>
              </a:ext>
            </a:extLst>
          </p:cNvPr>
          <p:cNvSpPr txBox="1"/>
          <p:nvPr/>
        </p:nvSpPr>
        <p:spPr>
          <a:xfrm>
            <a:off x="6172200" y="3972344"/>
            <a:ext cx="3000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LID4096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7999BE-305F-4321-BF93-36A9A117DC87}"/>
              </a:ext>
            </a:extLst>
          </p:cNvPr>
          <p:cNvCxnSpPr>
            <a:cxnSpLocks/>
          </p:cNvCxnSpPr>
          <p:nvPr/>
        </p:nvCxnSpPr>
        <p:spPr>
          <a:xfrm>
            <a:off x="3462407" y="3392255"/>
            <a:ext cx="2268682" cy="11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E2D9F80-0170-41FE-B769-0A1E1892E56D}"/>
              </a:ext>
            </a:extLst>
          </p:cNvPr>
          <p:cNvCxnSpPr>
            <a:cxnSpLocks/>
          </p:cNvCxnSpPr>
          <p:nvPr/>
        </p:nvCxnSpPr>
        <p:spPr>
          <a:xfrm>
            <a:off x="3092734" y="4164064"/>
            <a:ext cx="30080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A92385-A654-4D22-AC9B-FA489E4FBE6E}"/>
                  </a:ext>
                </a:extLst>
              </p:cNvPr>
              <p:cNvSpPr txBox="1"/>
              <p:nvPr/>
            </p:nvSpPr>
            <p:spPr>
              <a:xfrm>
                <a:off x="4457390" y="3054763"/>
                <a:ext cx="742950" cy="380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75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LID4096" sz="1875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A92385-A654-4D22-AC9B-FA489E4F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390" y="3054763"/>
                <a:ext cx="742950" cy="3808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74F7F18-F9CF-4213-0F5A-3324D8ED732F}"/>
              </a:ext>
            </a:extLst>
          </p:cNvPr>
          <p:cNvSpPr txBox="1"/>
          <p:nvPr/>
        </p:nvSpPr>
        <p:spPr>
          <a:xfrm>
            <a:off x="4308530" y="4620920"/>
            <a:ext cx="44449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recovery is a natural generalization of the MQ problem!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59803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27CD1-41A8-46E8-A413-E7FDB235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solidFill>
                  <a:srgbClr val="00B0F0"/>
                </a:solidFill>
                <a:latin typeface="IBM Plex Sans Bold" panose="020B0803050203000203" pitchFamily="34" charset="0"/>
              </a:rPr>
              <a:t>Definition of differential: </a:t>
            </a:r>
            <a:endParaRPr lang="en-CH" sz="2200" dirty="0">
              <a:solidFill>
                <a:srgbClr val="00B0F0"/>
              </a:solidFill>
              <a:latin typeface="IBM Plex Sans Bold" panose="020B080305020300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8934A4-AA23-47CF-90A2-CD8A623DCD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be a quadratic map, then we define its differential as: 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This is symmetric and bi-linear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endParaRPr lang="en-US" sz="7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8934A4-AA23-47CF-90A2-CD8A623DC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911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11BC9-6375-7171-AF8A-D8CC55845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BA3D91-71D0-C8B1-D0D1-A1F0412EC7C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200" dirty="0">
                    <a:solidFill>
                      <a:srgbClr val="00B0F0"/>
                    </a:solidFill>
                    <a:latin typeface="IBM Plex Sans Bold" panose="020B0803050203000203" pitchFamily="34" charset="0"/>
                  </a:rPr>
                  <a:t>Using the trapdoor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CH" sz="2200" dirty="0">
                  <a:solidFill>
                    <a:srgbClr val="00B0F0"/>
                  </a:solidFill>
                  <a:latin typeface="IBM Plex Sans Bold" panose="020B0803050203000203" pitchFamily="34" charset="0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BA3D91-71D0-C8B1-D0D1-A1F0412EC7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9051C2-2F7E-28C1-0687-C3361D2FE7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/>
                  <a:t>. We want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s.t.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385763" indent="-385763">
                  <a:buFont typeface="+mj-lt"/>
                  <a:buAutoNum type="arabicPeriod"/>
                </a:pPr>
                <a:r>
                  <a:rPr lang="en-US" dirty="0"/>
                  <a:t>Pick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 uniformly at random.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 s.t.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br>
                  <a:rPr lang="en-US" b="0" dirty="0"/>
                </a:b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Is a linear system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equations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variables.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no solution, retry 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.</a:t>
                </a:r>
                <a:endParaRPr lang="en-CH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9051C2-2F7E-28C1-0687-C3361D2FE7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2" t="-29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48962D-7160-2965-A49E-782D7D881C75}"/>
              </a:ext>
            </a:extLst>
          </p:cNvPr>
          <p:cNvCxnSpPr/>
          <p:nvPr/>
        </p:nvCxnSpPr>
        <p:spPr>
          <a:xfrm flipV="1">
            <a:off x="4548936" y="3062964"/>
            <a:ext cx="612775" cy="26987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9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98ECF-CCBF-4172-B55F-9092C5CD7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solidFill>
                  <a:srgbClr val="00B0F0"/>
                </a:solidFill>
                <a:latin typeface="IBM Plex Sans Bold" panose="020B0803050203000203" pitchFamily="34" charset="0"/>
              </a:rPr>
              <a:t>Parameters (128 bits of security)</a:t>
            </a:r>
            <a:endParaRPr lang="en-CH" sz="2200" dirty="0">
              <a:solidFill>
                <a:srgbClr val="00B0F0"/>
              </a:solidFill>
              <a:latin typeface="IBM Plex Sans Bold" panose="020B0803050203000203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E21D3B3-5A28-4B1C-8251-00A4752C85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8424272"/>
              </p:ext>
            </p:extLst>
          </p:nvPr>
        </p:nvGraphicFramePr>
        <p:xfrm>
          <a:off x="1654175" y="2129151"/>
          <a:ext cx="5416549" cy="196596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530350">
                  <a:extLst>
                    <a:ext uri="{9D8B030D-6E8A-4147-A177-3AD203B41FA5}">
                      <a16:colId xmlns:a16="http://schemas.microsoft.com/office/drawing/2014/main" val="638782918"/>
                    </a:ext>
                  </a:extLst>
                </a:gridCol>
                <a:gridCol w="1841501">
                  <a:extLst>
                    <a:ext uri="{9D8B030D-6E8A-4147-A177-3AD203B41FA5}">
                      <a16:colId xmlns:a16="http://schemas.microsoft.com/office/drawing/2014/main" val="3403867784"/>
                    </a:ext>
                  </a:extLst>
                </a:gridCol>
                <a:gridCol w="2044698">
                  <a:extLst>
                    <a:ext uri="{9D8B030D-6E8A-4147-A177-3AD203B41FA5}">
                      <a16:colId xmlns:a16="http://schemas.microsoft.com/office/drawing/2014/main" val="1076632204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endParaRPr lang="en-CH" sz="1700" dirty="0"/>
                    </a:p>
                  </a:txBody>
                  <a:tcPr marL="68580" marR="68580" marT="34290" marB="3429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UOV-Ip</a:t>
                      </a:r>
                      <a:endParaRPr lang="en-CH" sz="1700" dirty="0"/>
                    </a:p>
                  </a:txBody>
                  <a:tcPr marL="68580" marR="68580" marT="34290" marB="3429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UOV-Is</a:t>
                      </a:r>
                      <a:endParaRPr lang="en-CH" sz="1700" dirty="0"/>
                    </a:p>
                  </a:txBody>
                  <a:tcPr marL="68580" marR="68580" marT="34290" marB="3429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89098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# Variables</a:t>
                      </a:r>
                      <a:endParaRPr lang="en-CH" sz="1700" dirty="0"/>
                    </a:p>
                  </a:txBody>
                  <a:tcPr marL="68580" marR="68580" marT="34290" marB="3429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112</a:t>
                      </a:r>
                      <a:endParaRPr lang="en-CH" sz="17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160</a:t>
                      </a:r>
                      <a:endParaRPr lang="en-CH" sz="17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7713293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# Equations</a:t>
                      </a:r>
                      <a:endParaRPr lang="en-CH" sz="1700" dirty="0"/>
                    </a:p>
                  </a:txBody>
                  <a:tcPr marL="68580" marR="68580" marT="34290" marB="3429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44</a:t>
                      </a:r>
                      <a:endParaRPr lang="en-CH" sz="17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64</a:t>
                      </a:r>
                      <a:endParaRPr lang="en-CH" sz="17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835300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Finite Field</a:t>
                      </a:r>
                      <a:endParaRPr lang="en-CH" sz="1700" dirty="0"/>
                    </a:p>
                  </a:txBody>
                  <a:tcPr marL="68580" marR="68580" marT="34290" marB="3429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GF(256)</a:t>
                      </a:r>
                      <a:endParaRPr lang="en-CH" sz="17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GF(16)</a:t>
                      </a:r>
                      <a:endParaRPr lang="en-CH" sz="17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5344145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Pk size</a:t>
                      </a:r>
                      <a:endParaRPr lang="en-CH" sz="1700" dirty="0"/>
                    </a:p>
                  </a:txBody>
                  <a:tcPr marL="68580" marR="68580" marT="34290" marB="3429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44 KB</a:t>
                      </a:r>
                      <a:endParaRPr lang="en-CH" sz="17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67 KB</a:t>
                      </a:r>
                      <a:endParaRPr lang="en-CH" sz="17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1732284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Signature size</a:t>
                      </a:r>
                      <a:endParaRPr lang="en-CH" sz="1700" dirty="0"/>
                    </a:p>
                  </a:txBody>
                  <a:tcPr marL="68580" marR="68580" marT="34290" marB="3429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128 B </a:t>
                      </a:r>
                      <a:endParaRPr lang="en-CH" sz="17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96 B</a:t>
                      </a:r>
                      <a:endParaRPr lang="en-CH" sz="17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1071985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98B3C-EB75-412C-BBE0-44A64E89FBA3}"/>
                  </a:ext>
                </a:extLst>
              </p:cNvPr>
              <p:cNvSpPr txBox="1"/>
              <p:nvPr/>
            </p:nvSpPr>
            <p:spPr>
              <a:xfrm>
                <a:off x="923925" y="1177290"/>
                <a:ext cx="5248275" cy="854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600" dirty="0">
                    <a:solidFill>
                      <a:prstClr val="black"/>
                    </a:solidFill>
                    <a:latin typeface="IBM Plex Sans" panose="020B0503050203000203" pitchFamily="34" charset="0"/>
                  </a:rPr>
                  <a:t>2 constraints:</a:t>
                </a:r>
              </a:p>
              <a:p>
                <a:pPr marL="214313" indent="-214313" defTabSz="6858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prstClr val="black"/>
                    </a:solidFill>
                    <a:latin typeface="IBM Plex Sans" panose="020B0503050203000203" pitchFamily="34" charset="0"/>
                  </a:rPr>
                  <a:t>Finding oil space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sz="1600" dirty="0">
                    <a:solidFill>
                      <a:prstClr val="black"/>
                    </a:solidFill>
                    <a:latin typeface="IBM Plex Sans" panose="020B0503050203000203" pitchFamily="34" charset="0"/>
                  </a:rPr>
                  <a:t> should be hard</a:t>
                </a:r>
              </a:p>
              <a:p>
                <a:pPr marL="214313" indent="-214313" defTabSz="6858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prstClr val="black"/>
                    </a:solidFill>
                    <a:latin typeface="IBM Plex Sans" panose="020B0503050203000203" pitchFamily="34" charset="0"/>
                  </a:rPr>
                  <a:t>It should be hard to solve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>
                    <a:solidFill>
                      <a:prstClr val="black"/>
                    </a:solidFill>
                    <a:latin typeface="IBM Plex Sans" panose="020B0503050203000203" pitchFamily="34" charset="0"/>
                  </a:rPr>
                  <a:t> without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CH" sz="1600" dirty="0">
                  <a:solidFill>
                    <a:prstClr val="black"/>
                  </a:solidFill>
                  <a:latin typeface="IBM Plex Sans" panose="020B0503050203000203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98B3C-EB75-412C-BBE0-44A64E89F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25" y="1177290"/>
                <a:ext cx="5248275" cy="854080"/>
              </a:xfrm>
              <a:prstGeom prst="rect">
                <a:avLst/>
              </a:prstGeom>
              <a:blipFill>
                <a:blip r:embed="rId2"/>
                <a:stretch>
                  <a:fillRect l="-697" t="-2143" b="-571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D093D4-15B5-4D57-B662-0364BFF2575D}"/>
                  </a:ext>
                </a:extLst>
              </p:cNvPr>
              <p:cNvSpPr txBox="1"/>
              <p:nvPr/>
            </p:nvSpPr>
            <p:spPr>
              <a:xfrm>
                <a:off x="5819775" y="1177290"/>
                <a:ext cx="249912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600" dirty="0">
                    <a:solidFill>
                      <a:prstClr val="black"/>
                    </a:solidFill>
                    <a:latin typeface="IBM Plex Sans" panose="020B0503050203000203" pitchFamily="34" charset="0"/>
                  </a:rPr>
                  <a:t>Attacks:</a:t>
                </a:r>
              </a:p>
              <a:p>
                <a:pPr defTabSz="685800"/>
                <a:r>
                  <a:rPr lang="en-US" sz="1600" dirty="0">
                    <a:solidFill>
                      <a:prstClr val="black"/>
                    </a:solidFill>
                    <a:latin typeface="IBM Plex Sans" panose="020B0503050203000203" pitchFamily="34" charset="0"/>
                  </a:rPr>
                  <a:t>Exponential in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br>
                  <a:rPr lang="en-US" sz="1600" dirty="0">
                    <a:solidFill>
                      <a:prstClr val="black"/>
                    </a:solidFill>
                    <a:latin typeface="IBM Plex Sans" panose="020B0503050203000203" pitchFamily="34" charset="0"/>
                  </a:rPr>
                </a:br>
                <a:r>
                  <a:rPr lang="en-US" sz="1600" dirty="0">
                    <a:solidFill>
                      <a:prstClr val="black"/>
                    </a:solidFill>
                    <a:latin typeface="IBM Plex Sans" panose="020B0503050203000203" pitchFamily="34" charset="0"/>
                  </a:rPr>
                  <a:t>Exponential in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CH" sz="1600" dirty="0">
                  <a:solidFill>
                    <a:prstClr val="black"/>
                  </a:solidFill>
                  <a:latin typeface="IBM Plex Sans" panose="020B0503050203000203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D093D4-15B5-4D57-B662-0364BFF25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775" y="1177290"/>
                <a:ext cx="2499121" cy="830997"/>
              </a:xfrm>
              <a:prstGeom prst="rect">
                <a:avLst/>
              </a:prstGeom>
              <a:blipFill>
                <a:blip r:embed="rId3"/>
                <a:stretch>
                  <a:fillRect l="-1463" t="-2206" b="-882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554F36E-35DA-9C92-C610-5E31F52D315F}"/>
              </a:ext>
            </a:extLst>
          </p:cNvPr>
          <p:cNvSpPr txBox="1"/>
          <p:nvPr/>
        </p:nvSpPr>
        <p:spPr>
          <a:xfrm>
            <a:off x="628650" y="4300876"/>
            <a:ext cx="7571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" panose="020B0503050203000203" pitchFamily="34" charset="0"/>
              </a:rPr>
              <a:t>Signature size is better than Lattice-based signatures, but public keys are larger.</a:t>
            </a:r>
            <a:endParaRPr lang="en-CH" sz="1600" dirty="0">
              <a:latin typeface="IBM Plex Sans" panose="020B0503050203000203" pitchFamily="34" charset="0"/>
            </a:endParaRPr>
          </a:p>
          <a:p>
            <a:endParaRPr lang="en-CH" sz="1600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193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89550-20C6-AA50-99D6-CE3225994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A311C8B0-1F98-F9F5-A6AC-BF6E68CD8CDF}"/>
              </a:ext>
            </a:extLst>
          </p:cNvPr>
          <p:cNvGraphicFramePr>
            <a:graphicFrameLocks noGrp="1"/>
          </p:cNvGraphicFramePr>
          <p:nvPr>
            <p:ph sz="quarter" idx="19"/>
            <p:extLst>
              <p:ext uri="{D42A27DB-BD31-4B8C-83A1-F6EECF244321}">
                <p14:modId xmlns:p14="http://schemas.microsoft.com/office/powerpoint/2010/main" val="3316565748"/>
              </p:ext>
            </p:extLst>
          </p:nvPr>
        </p:nvGraphicFramePr>
        <p:xfrm>
          <a:off x="2797288" y="2688632"/>
          <a:ext cx="5456736" cy="192418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728368">
                  <a:extLst>
                    <a:ext uri="{9D8B030D-6E8A-4147-A177-3AD203B41FA5}">
                      <a16:colId xmlns:a16="http://schemas.microsoft.com/office/drawing/2014/main" val="604706758"/>
                    </a:ext>
                  </a:extLst>
                </a:gridCol>
                <a:gridCol w="2728368">
                  <a:extLst>
                    <a:ext uri="{9D8B030D-6E8A-4147-A177-3AD203B41FA5}">
                      <a16:colId xmlns:a16="http://schemas.microsoft.com/office/drawing/2014/main" val="1431236545"/>
                    </a:ext>
                  </a:extLst>
                </a:gridCol>
              </a:tblGrid>
              <a:tr h="962094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/>
                          </a:solidFill>
                        </a:rPr>
                        <a:t>UOV</a:t>
                      </a:r>
                      <a:endParaRPr lang="en-CH" sz="3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/>
                          </a:solidFill>
                        </a:rPr>
                        <a:t>MAYO</a:t>
                      </a:r>
                      <a:endParaRPr lang="en-CH" sz="3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22873"/>
                  </a:ext>
                </a:extLst>
              </a:tr>
              <a:tr h="962094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/>
                          </a:solidFill>
                        </a:rPr>
                        <a:t>QR-UOV</a:t>
                      </a:r>
                      <a:endParaRPr lang="en-CH" sz="3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/>
                          </a:solidFill>
                        </a:rPr>
                        <a:t>SNOVA</a:t>
                      </a:r>
                      <a:endParaRPr lang="en-CH" sz="3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511828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E9E9422-C6AB-55A3-EA07-BF78EE38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86" y="330736"/>
            <a:ext cx="7383858" cy="804672"/>
          </a:xfrm>
        </p:spPr>
        <p:txBody>
          <a:bodyPr/>
          <a:lstStyle/>
          <a:p>
            <a:r>
              <a:rPr lang="en-US" sz="2200" dirty="0">
                <a:solidFill>
                  <a:srgbClr val="00B0F0"/>
                </a:solidFill>
                <a:latin typeface="+mj-lt"/>
              </a:rPr>
              <a:t>Variants of Oil &amp; Vinegar</a:t>
            </a:r>
            <a:endParaRPr lang="en-CH" sz="22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7B632-2CF4-8DF8-2621-089C26FC0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000000000" pitchFamily="34" charset="77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 panose="020B0403050000000000" pitchFamily="34" charset="77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951F827-B307-6E34-98F8-0D38FD49C241}"/>
              </a:ext>
            </a:extLst>
          </p:cNvPr>
          <p:cNvSpPr/>
          <p:nvPr/>
        </p:nvSpPr>
        <p:spPr>
          <a:xfrm>
            <a:off x="4079246" y="2322079"/>
            <a:ext cx="3044523" cy="273069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7CE3D82-325D-87A2-A3C5-FC5B424C6C00}"/>
              </a:ext>
            </a:extLst>
          </p:cNvPr>
          <p:cNvSpPr/>
          <p:nvPr/>
        </p:nvSpPr>
        <p:spPr>
          <a:xfrm rot="5400000">
            <a:off x="1754554" y="3594238"/>
            <a:ext cx="1402545" cy="200317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D8854C75-CC3F-07DF-44D5-584976BC050A}"/>
              </a:ext>
            </a:extLst>
          </p:cNvPr>
          <p:cNvSpPr txBox="1"/>
          <p:nvPr/>
        </p:nvSpPr>
        <p:spPr>
          <a:xfrm>
            <a:off x="4402207" y="1924534"/>
            <a:ext cx="2657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Add whipping structure</a:t>
            </a:r>
            <a:endParaRPr kumimoji="0" lang="en-CH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D96B2F81-F108-5AE1-FCDA-1756EF5FD724}"/>
              </a:ext>
            </a:extLst>
          </p:cNvPr>
          <p:cNvSpPr txBox="1"/>
          <p:nvPr/>
        </p:nvSpPr>
        <p:spPr>
          <a:xfrm>
            <a:off x="1078975" y="3050561"/>
            <a:ext cx="12416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Add extension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field structure</a:t>
            </a:r>
            <a:endParaRPr kumimoji="0" lang="en-CH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6A845F-F173-C5A0-1BE3-6FC457BF1940}"/>
              </a:ext>
            </a:extLst>
          </p:cNvPr>
          <p:cNvSpPr txBox="1"/>
          <p:nvPr/>
        </p:nvSpPr>
        <p:spPr>
          <a:xfrm>
            <a:off x="762649" y="1332753"/>
            <a:ext cx="7383858" cy="79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4 multivariate digital signatures in 2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nd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 round of NIST on-ramp: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</a:b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68598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CH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8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2D609-A6F4-D52A-00A3-917FC16FB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47" y="335741"/>
            <a:ext cx="5291586" cy="710973"/>
          </a:xfrm>
        </p:spPr>
        <p:txBody>
          <a:bodyPr/>
          <a:lstStyle/>
          <a:p>
            <a:r>
              <a:rPr lang="en-US" sz="2200" dirty="0">
                <a:solidFill>
                  <a:srgbClr val="00B0F0"/>
                </a:solidFill>
                <a:latin typeface="+mj-lt"/>
              </a:rPr>
              <a:t>Variants of Oil &amp; Vinegar: QR-UOV</a:t>
            </a:r>
            <a:endParaRPr lang="en-CH" sz="22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70A7A-57BB-D19E-2009-94DCB7170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19</a:t>
            </a:fld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A36A0C-2FAB-2A21-A6AC-9CD4E2FDDC6F}"/>
              </a:ext>
            </a:extLst>
          </p:cNvPr>
          <p:cNvSpPr txBox="1"/>
          <p:nvPr/>
        </p:nvSpPr>
        <p:spPr>
          <a:xfrm>
            <a:off x="480447" y="1006463"/>
            <a:ext cx="6785158" cy="1324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6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“QR-UOV is to UOV, what Ring-LWE is to LWE.”</a:t>
            </a:r>
            <a:br>
              <a:rPr lang="en-US" sz="16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</a:br>
            <a:br>
              <a:rPr lang="en-US" sz="16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</a:br>
            <a:r>
              <a:rPr lang="en-US" sz="16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QR-UOV is a version of UOV, where the matrix representation of the public polynomials have a block structure. Each block represents multiplication in a field extension. </a:t>
            </a:r>
            <a:br>
              <a:rPr lang="en-US" sz="16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</a:br>
            <a:r>
              <a:rPr lang="en-US" sz="16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This extra structure makes the matrices cheaper to represent.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4D3651-F4B9-0A66-0F0E-43CF52B36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47" y="2408355"/>
            <a:ext cx="3834807" cy="22046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498781A-5E0C-A9C4-E425-32B3FC504667}"/>
              </a:ext>
            </a:extLst>
          </p:cNvPr>
          <p:cNvSpPr/>
          <p:nvPr/>
        </p:nvSpPr>
        <p:spPr bwMode="auto">
          <a:xfrm>
            <a:off x="759416" y="2528053"/>
            <a:ext cx="1525034" cy="940021"/>
          </a:xfrm>
          <a:prstGeom prst="rect">
            <a:avLst/>
          </a:prstGeom>
          <a:solidFill>
            <a:schemeClr val="accent6">
              <a:alpha val="30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CH" sz="1200" b="0" i="0" u="none" strike="noStrike" cap="none" normalizeH="0" baseline="0" dirty="0"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362259-AA28-9DB0-DB7C-880AF2D46535}"/>
              </a:ext>
            </a:extLst>
          </p:cNvPr>
          <p:cNvSpPr/>
          <p:nvPr/>
        </p:nvSpPr>
        <p:spPr bwMode="auto">
          <a:xfrm>
            <a:off x="2467846" y="3560756"/>
            <a:ext cx="1525034" cy="940021"/>
          </a:xfrm>
          <a:prstGeom prst="rect">
            <a:avLst/>
          </a:prstGeom>
          <a:solidFill>
            <a:srgbClr val="FF0000">
              <a:alpha val="30000"/>
            </a:srgb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CH" sz="1200" b="0" i="0" u="none" strike="noStrike" cap="none" normalizeH="0" baseline="0" dirty="0"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10E05C-781D-64EA-68BA-22F6AE823D6C}"/>
              </a:ext>
            </a:extLst>
          </p:cNvPr>
          <p:cNvSpPr/>
          <p:nvPr/>
        </p:nvSpPr>
        <p:spPr bwMode="auto">
          <a:xfrm>
            <a:off x="2477145" y="2514545"/>
            <a:ext cx="1525034" cy="940021"/>
          </a:xfrm>
          <a:prstGeom prst="rect">
            <a:avLst/>
          </a:prstGeom>
          <a:solidFill>
            <a:srgbClr val="FFC000">
              <a:alpha val="30000"/>
            </a:srgb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CH" sz="1200" b="0" i="0" u="none" strike="noStrike" cap="none" normalizeH="0" baseline="0" dirty="0"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B897AB-E746-98DB-A9A2-EE9DB24C90F2}"/>
              </a:ext>
            </a:extLst>
          </p:cNvPr>
          <p:cNvSpPr/>
          <p:nvPr/>
        </p:nvSpPr>
        <p:spPr bwMode="auto">
          <a:xfrm>
            <a:off x="759416" y="3570531"/>
            <a:ext cx="1525034" cy="940021"/>
          </a:xfrm>
          <a:prstGeom prst="rect">
            <a:avLst/>
          </a:prstGeom>
          <a:solidFill>
            <a:srgbClr val="92D050">
              <a:alpha val="30000"/>
            </a:srgb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CH" sz="1200" b="0" i="0" u="none" strike="noStrike" cap="none" normalizeH="0" baseline="0" dirty="0"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0EF8CF-83BD-76CD-2788-DE8EFEFE89E4}"/>
                  </a:ext>
                </a:extLst>
              </p:cNvPr>
              <p:cNvSpPr txBox="1"/>
              <p:nvPr/>
            </p:nvSpPr>
            <p:spPr>
              <a:xfrm>
                <a:off x="4457313" y="3135755"/>
                <a:ext cx="3793717" cy="1401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Public keys are up to a factor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 smaller, where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 is the size of each block.</a:t>
                </a:r>
              </a:p>
              <a:p>
                <a:pPr algn="l">
                  <a:lnSpc>
                    <a:spcPts val="1600"/>
                  </a:lnSpc>
                  <a:spcAft>
                    <a:spcPts val="600"/>
                  </a:spcAft>
                </a:pPr>
                <a:r>
                  <a:rPr lang="en-US" sz="1600" dirty="0">
                    <a:latin typeface="IBM Plex Sans" charset="0"/>
                    <a:ea typeface="IBM Plex Sans" charset="0"/>
                    <a:cs typeface="IBM Plex Sans" charset="0"/>
                  </a:rPr>
                  <a:t>For 128-bit security, the PK size can be</a:t>
                </a:r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 12 KB.</a:t>
                </a:r>
                <a:b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</a:br>
                <a:b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</a:br>
                <a:endParaRPr lang="en-CH" sz="1600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0EF8CF-83BD-76CD-2788-DE8EFEFE8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313" y="3135755"/>
                <a:ext cx="3793717" cy="1401153"/>
              </a:xfrm>
              <a:prstGeom prst="rect">
                <a:avLst/>
              </a:prstGeom>
              <a:blipFill>
                <a:blip r:embed="rId3"/>
                <a:stretch>
                  <a:fillRect l="-803" t="-434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1440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00A977-C3A3-F741-A687-5ADAA2795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 anchor="t">
            <a:normAutofit/>
          </a:bodyPr>
          <a:lstStyle/>
          <a:p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Big Five of Post-Quantum Cryptography: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09FFC-2CE8-CD41-B377-29EDD21843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395FB3-9C97-154F-86B2-7E381B95126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0D96BAE-69DD-DC95-D36C-02B70A6D81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59345" y="1170718"/>
            <a:ext cx="2579046" cy="24819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94871C-4214-6041-83C3-63D773526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6992" y="1243584"/>
            <a:ext cx="4541470" cy="327964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>
                <a:latin typeface="IBM Plex Sans" panose="020B0503050203000203" pitchFamily="34" charset="0"/>
              </a:rPr>
              <a:t>Lattices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>
                <a:latin typeface="IBM Plex Sans" panose="020B0503050203000203" pitchFamily="34" charset="0"/>
              </a:rPr>
              <a:t>Codes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>
                <a:latin typeface="IBM Plex Sans" panose="020B0503050203000203" pitchFamily="34" charset="0"/>
              </a:rPr>
              <a:t>Isogenies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>
                <a:latin typeface="IBM Plex Sans" panose="020B0503050203000203" pitchFamily="34" charset="0"/>
              </a:rPr>
              <a:t>Hash Functions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>
                <a:latin typeface="+mj-lt"/>
              </a:rPr>
              <a:t>Multivariate Polynomials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AE42B9-6BF5-F3CF-19AB-8402278CD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458" y="375058"/>
            <a:ext cx="2545408" cy="392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776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E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Baham - BAHAM/ SMALL WHISK 20CM - Habitat">
            <a:extLst>
              <a:ext uri="{FF2B5EF4-FFF2-40B4-BE49-F238E27FC236}">
                <a16:creationId xmlns:a16="http://schemas.microsoft.com/office/drawing/2014/main" id="{4052E6B4-8A75-5EAD-C330-4395A1A17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11679">
            <a:off x="3950611" y="2659478"/>
            <a:ext cx="1367217" cy="136721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07C873-BD96-46CA-A61B-9C1D2E39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4924"/>
            <a:ext cx="6474740" cy="994172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IBM Plex Sans Bold" panose="020B0803050203000203" pitchFamily="34" charset="0"/>
              </a:rPr>
              <a:t>MAYO in a Nutshell</a:t>
            </a:r>
            <a:endParaRPr lang="LID4096" sz="2200" dirty="0">
              <a:latin typeface="IBM Plex Sans Bold" panose="020B080305020300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3C78B7-4552-4BA5-8298-6F609FCAC0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8644" y="1596418"/>
                <a:ext cx="7936706" cy="301900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“Whip”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/>
                  <a:t> with small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 “up” to a larger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/>
                  <a:t>, that vanishes on a larger oil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3C78B7-4552-4BA5-8298-6F609FCAC0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8644" y="1596418"/>
                <a:ext cx="7936706" cy="3019006"/>
              </a:xfrm>
              <a:blipFill>
                <a:blip r:embed="rId3"/>
                <a:stretch>
                  <a:fillRect l="-922" t="-2222" r="-46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Right 3">
            <a:extLst>
              <a:ext uri="{FF2B5EF4-FFF2-40B4-BE49-F238E27FC236}">
                <a16:creationId xmlns:a16="http://schemas.microsoft.com/office/drawing/2014/main" id="{439B3B0B-80CF-45E8-B57B-E209798A1AEC}"/>
              </a:ext>
            </a:extLst>
          </p:cNvPr>
          <p:cNvSpPr/>
          <p:nvPr/>
        </p:nvSpPr>
        <p:spPr>
          <a:xfrm>
            <a:off x="3378994" y="3780609"/>
            <a:ext cx="2321719" cy="414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5DF26-1CD9-463B-943C-AE1294F3DFB8}"/>
                  </a:ext>
                </a:extLst>
              </p:cNvPr>
              <p:cNvSpPr txBox="1"/>
              <p:nvPr/>
            </p:nvSpPr>
            <p:spPr>
              <a:xfrm>
                <a:off x="628650" y="4615424"/>
                <a:ext cx="2445727" cy="523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</m:t>
                      </m:r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  <m:sSubSup>
                        <m:sSubSupPr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𝔽</m:t>
                          </m:r>
                        </m:e>
                        <m: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sub>
                        <m:sup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</m:sSubSup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→</m:t>
                      </m:r>
                      <m:sSubSup>
                        <m:sSubSupPr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𝔽</m:t>
                          </m:r>
                        </m:e>
                        <m: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sub>
                        <m:sup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</m:sSubSup>
                    </m:oMath>
                  </m:oMathPara>
                </a14:m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5DF26-1CD9-463B-943C-AE1294F3D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615424"/>
                <a:ext cx="2445727" cy="5237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E1088-ACEB-45FF-9EFA-45AC1CBCC42A}"/>
                  </a:ext>
                </a:extLst>
              </p:cNvPr>
              <p:cNvSpPr txBox="1"/>
              <p:nvPr/>
            </p:nvSpPr>
            <p:spPr>
              <a:xfrm>
                <a:off x="5579269" y="4543672"/>
                <a:ext cx="2445727" cy="532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p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⋆</m:t>
                          </m:r>
                        </m:sup>
                      </m:sSup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  <m:sSubSup>
                        <m:sSubSupPr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𝔽</m:t>
                          </m:r>
                        </m:e>
                        <m: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sub>
                        <m:sup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𝑘𝑛</m:t>
                          </m:r>
                        </m:sup>
                      </m:sSubSup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→</m:t>
                      </m:r>
                      <m:sSubSup>
                        <m:sSubSupPr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𝔽</m:t>
                          </m:r>
                        </m:e>
                        <m: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sub>
                        <m:sup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</m:sSubSup>
                    </m:oMath>
                  </m:oMathPara>
                </a14:m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E1088-ACEB-45FF-9EFA-45AC1CBCC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269" y="4543672"/>
                <a:ext cx="2445727" cy="5323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BECDA3-3307-8F7B-C228-605DF1476E19}"/>
                  </a:ext>
                </a:extLst>
              </p:cNvPr>
              <p:cNvSpPr txBox="1"/>
              <p:nvPr/>
            </p:nvSpPr>
            <p:spPr>
              <a:xfrm>
                <a:off x="3793670" y="4175062"/>
                <a:ext cx="17855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  <a:cs typeface="+mn-cs"/>
                  </a:rPr>
                  <a:t>“Whip up”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𝑘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BECDA3-3307-8F7B-C228-605DF1476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670" y="4175062"/>
                <a:ext cx="1785598" cy="646331"/>
              </a:xfrm>
              <a:prstGeom prst="rect">
                <a:avLst/>
              </a:prstGeom>
              <a:blipFill>
                <a:blip r:embed="rId6"/>
                <a:stretch>
                  <a:fillRect l="-2730" t="-566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o you mix olive oil and vinegar together? Italians don&amp;#39;t. | Marina&amp;#39;s  Bloggariffic">
            <a:extLst>
              <a:ext uri="{FF2B5EF4-FFF2-40B4-BE49-F238E27FC236}">
                <a16:creationId xmlns:a16="http://schemas.microsoft.com/office/drawing/2014/main" id="{9C6B512D-D174-C6C6-FFA4-EF24BF213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6" y="2857500"/>
            <a:ext cx="2445726" cy="163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yonnaise Transparent - PNG All">
            <a:extLst>
              <a:ext uri="{FF2B5EF4-FFF2-40B4-BE49-F238E27FC236}">
                <a16:creationId xmlns:a16="http://schemas.microsoft.com/office/drawing/2014/main" id="{57C89DF0-7CF5-18EA-5334-5CE2128CE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629" y="3172071"/>
            <a:ext cx="1903006" cy="137160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175AD9F-C5D9-61AB-C43B-433C98EC1B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16547" y="83691"/>
            <a:ext cx="852213" cy="145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98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E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B7A04-EC30-4B15-ACBF-D5C56A955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93" y="273844"/>
            <a:ext cx="8276897" cy="994172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IBM Plex Sans Bold" panose="020B0803050203000203" pitchFamily="34" charset="0"/>
              </a:rPr>
              <a:t>Whipping Oil-and-Vinegar: Attempt 1</a:t>
            </a:r>
            <a:endParaRPr lang="LID4096" sz="2200" dirty="0">
              <a:latin typeface="IBM Plex Sans Bold" panose="020B080305020300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9A33E3-360E-4B1C-B18A-3759B71E5A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6599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+⋯+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/>
                  <a:t> vanishes on a large oil space </a:t>
                </a:r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o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So,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then we can sample preimages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However, this simple approach is not preimage resistant. 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9A33E3-360E-4B1C-B18A-3759B71E5A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659981"/>
              </a:xfrm>
              <a:blipFill>
                <a:blip r:embed="rId2"/>
                <a:stretch>
                  <a:fillRect l="-927" t="-21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 descr="Sad face with solid fill with solid fill">
            <a:extLst>
              <a:ext uri="{FF2B5EF4-FFF2-40B4-BE49-F238E27FC236}">
                <a16:creationId xmlns:a16="http://schemas.microsoft.com/office/drawing/2014/main" id="{55483FA0-233E-5018-CDA8-46D53859D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7749" y="3925269"/>
            <a:ext cx="467532" cy="46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44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E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33AC3-B398-4286-9167-39C47CE14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56" y="263552"/>
            <a:ext cx="8045235" cy="994172"/>
          </a:xfrm>
        </p:spPr>
        <p:txBody>
          <a:bodyPr>
            <a:normAutofit/>
          </a:bodyPr>
          <a:lstStyle/>
          <a:p>
            <a:r>
              <a:rPr lang="en-US" dirty="0">
                <a:latin typeface="IBM Plex Mono" panose="020B0509050203000203" pitchFamily="49" charset="0"/>
              </a:rPr>
              <a:t>Whipping Oil-and-Vinegar</a:t>
            </a:r>
            <a:endParaRPr lang="LID4096" dirty="0">
              <a:latin typeface="IBM Plex Mono" panose="020B0509050203000203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845910-E78F-421D-9E3A-35E68CD2B9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  <a:defRPr/>
                </a:pPr>
                <a:r>
                  <a:rPr lang="en-US" sz="1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Choose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and set</a:t>
                </a:r>
                <a:br>
                  <a:rPr lang="en-US" sz="180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en-US" sz="1800" dirty="0"/>
                </a:br>
                <a:endParaRPr lang="en-US" sz="1800" dirty="0"/>
              </a:p>
              <a:p>
                <a:pPr marL="0" indent="0">
                  <a:buNone/>
                  <a:defRPr/>
                </a:pPr>
                <a:endParaRPr lang="en-US" sz="1800" dirty="0"/>
              </a:p>
              <a:p>
                <a:pPr marL="0" indent="0">
                  <a:buNone/>
                  <a:defRPr/>
                </a:pPr>
                <a:r>
                  <a:rPr lang="en-US" sz="1800" dirty="0"/>
                  <a:t>“Emulsifier”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 are added to prevent forgery attacks.</a:t>
                </a:r>
                <a:br>
                  <a:rPr lang="en-US" sz="1800" dirty="0"/>
                </a:br>
                <a:br>
                  <a:rPr lang="en-US" sz="1800" dirty="0"/>
                </a:br>
                <a:r>
                  <a:rPr lang="en-US" sz="1800" dirty="0"/>
                  <a:t>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800" dirty="0"/>
                  <a:t> is transmitted trapdoor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dirty="0"/>
                  <a:t> is computed locally.</a:t>
                </a:r>
              </a:p>
              <a:p>
                <a:pPr marL="0" indent="0">
                  <a:buNone/>
                  <a:defRPr/>
                </a:pPr>
                <a:endParaRPr lang="en-US" sz="1800" dirty="0"/>
              </a:p>
              <a:p>
                <a:pPr marL="0" indent="0">
                  <a:buNone/>
                  <a:defRPr/>
                </a:pPr>
                <a:r>
                  <a:rPr lang="en-US" sz="1800" dirty="0"/>
                  <a:t>For 128-bit security the public key can be as small as </a:t>
                </a:r>
                <a:r>
                  <a:rPr lang="en-US" sz="1800" b="1" dirty="0"/>
                  <a:t>1.5 KB</a:t>
                </a:r>
                <a:r>
                  <a:rPr lang="en-US" sz="1800" dirty="0"/>
                  <a:t>!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845910-E78F-421D-9E3A-35E68CD2B9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8" t="-2317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F610DB2-5A74-4365-3F27-8134B10A3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637" y="0"/>
            <a:ext cx="1600827" cy="151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88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EB313-B509-5D09-5887-057C4CF68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2FDCCE8C-F586-16D2-173D-9084DB6A2501}"/>
              </a:ext>
            </a:extLst>
          </p:cNvPr>
          <p:cNvGraphicFramePr>
            <a:graphicFrameLocks noGrp="1"/>
          </p:cNvGraphicFramePr>
          <p:nvPr>
            <p:ph sz="quarter" idx="19"/>
          </p:nvPr>
        </p:nvGraphicFramePr>
        <p:xfrm>
          <a:off x="2797288" y="2688632"/>
          <a:ext cx="5456736" cy="192418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728368">
                  <a:extLst>
                    <a:ext uri="{9D8B030D-6E8A-4147-A177-3AD203B41FA5}">
                      <a16:colId xmlns:a16="http://schemas.microsoft.com/office/drawing/2014/main" val="604706758"/>
                    </a:ext>
                  </a:extLst>
                </a:gridCol>
                <a:gridCol w="2728368">
                  <a:extLst>
                    <a:ext uri="{9D8B030D-6E8A-4147-A177-3AD203B41FA5}">
                      <a16:colId xmlns:a16="http://schemas.microsoft.com/office/drawing/2014/main" val="1431236545"/>
                    </a:ext>
                  </a:extLst>
                </a:gridCol>
              </a:tblGrid>
              <a:tr h="962094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/>
                          </a:solidFill>
                        </a:rPr>
                        <a:t>UOV</a:t>
                      </a:r>
                      <a:endParaRPr lang="en-CH" sz="3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/>
                          </a:solidFill>
                        </a:rPr>
                        <a:t>MAYO</a:t>
                      </a:r>
                      <a:endParaRPr lang="en-CH" sz="3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22873"/>
                  </a:ext>
                </a:extLst>
              </a:tr>
              <a:tr h="962094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/>
                          </a:solidFill>
                        </a:rPr>
                        <a:t>QR-UOV</a:t>
                      </a:r>
                      <a:endParaRPr lang="en-CH" sz="3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/>
                          </a:solidFill>
                        </a:rPr>
                        <a:t>SNOVA</a:t>
                      </a:r>
                      <a:endParaRPr lang="en-CH" sz="3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511828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059F1B58-519D-1E05-B5DE-7A6C5F674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86" y="330736"/>
            <a:ext cx="7383858" cy="804672"/>
          </a:xfrm>
        </p:spPr>
        <p:txBody>
          <a:bodyPr/>
          <a:lstStyle/>
          <a:p>
            <a:r>
              <a:rPr lang="en-US" sz="2200" dirty="0">
                <a:solidFill>
                  <a:srgbClr val="00B0F0"/>
                </a:solidFill>
                <a:latin typeface="+mj-lt"/>
              </a:rPr>
              <a:t>Variants of Oil &amp; Vinegar</a:t>
            </a:r>
            <a:endParaRPr lang="en-CH" sz="22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90C28-611D-DF70-F886-CF9AF3BCF6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000000000" pitchFamily="34" charset="77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 panose="020B0403050000000000" pitchFamily="34" charset="77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1F0C8C0-B331-06FF-B05A-462BFEF7EA2A}"/>
              </a:ext>
            </a:extLst>
          </p:cNvPr>
          <p:cNvSpPr/>
          <p:nvPr/>
        </p:nvSpPr>
        <p:spPr>
          <a:xfrm>
            <a:off x="4079246" y="2322079"/>
            <a:ext cx="3044523" cy="273069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33F7ED7-5202-48B7-2CAA-36FF66969C3E}"/>
              </a:ext>
            </a:extLst>
          </p:cNvPr>
          <p:cNvSpPr/>
          <p:nvPr/>
        </p:nvSpPr>
        <p:spPr>
          <a:xfrm rot="5400000">
            <a:off x="1754554" y="3594238"/>
            <a:ext cx="1402545" cy="200317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893F6F4-D0CD-617F-8590-379B16A913E3}"/>
              </a:ext>
            </a:extLst>
          </p:cNvPr>
          <p:cNvSpPr txBox="1"/>
          <p:nvPr/>
        </p:nvSpPr>
        <p:spPr>
          <a:xfrm>
            <a:off x="4402207" y="1924534"/>
            <a:ext cx="2657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Add whipping structure</a:t>
            </a:r>
            <a:endParaRPr kumimoji="0" lang="en-CH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DE85072F-5260-A81E-FBB9-C2AD0DE5E9B1}"/>
              </a:ext>
            </a:extLst>
          </p:cNvPr>
          <p:cNvSpPr txBox="1"/>
          <p:nvPr/>
        </p:nvSpPr>
        <p:spPr>
          <a:xfrm>
            <a:off x="1078975" y="3050561"/>
            <a:ext cx="12416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Add extension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field structure</a:t>
            </a:r>
            <a:endParaRPr kumimoji="0" lang="en-CH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CBDAF6-BA1D-DD33-1DAC-32D605A59FD9}"/>
              </a:ext>
            </a:extLst>
          </p:cNvPr>
          <p:cNvSpPr txBox="1"/>
          <p:nvPr/>
        </p:nvSpPr>
        <p:spPr>
          <a:xfrm>
            <a:off x="762649" y="1332753"/>
            <a:ext cx="7383858" cy="79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4 multivariate digital signatures in 2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nd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 round of NIST on-ramp: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</a:b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68598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CH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703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F91FE-397F-DB67-D3D0-EA54C77B6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73E1DDF5-0DB1-7CF0-396F-897F97197E07}"/>
              </a:ext>
            </a:extLst>
          </p:cNvPr>
          <p:cNvGraphicFramePr>
            <a:graphicFrameLocks noGrp="1"/>
          </p:cNvGraphicFramePr>
          <p:nvPr>
            <p:ph sz="quarter" idx="19"/>
            <p:extLst>
              <p:ext uri="{D42A27DB-BD31-4B8C-83A1-F6EECF244321}">
                <p14:modId xmlns:p14="http://schemas.microsoft.com/office/powerpoint/2010/main" val="862279690"/>
              </p:ext>
            </p:extLst>
          </p:nvPr>
        </p:nvGraphicFramePr>
        <p:xfrm>
          <a:off x="2797288" y="2688632"/>
          <a:ext cx="5456736" cy="192418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728368">
                  <a:extLst>
                    <a:ext uri="{9D8B030D-6E8A-4147-A177-3AD203B41FA5}">
                      <a16:colId xmlns:a16="http://schemas.microsoft.com/office/drawing/2014/main" val="604706758"/>
                    </a:ext>
                  </a:extLst>
                </a:gridCol>
                <a:gridCol w="2728368">
                  <a:extLst>
                    <a:ext uri="{9D8B030D-6E8A-4147-A177-3AD203B41FA5}">
                      <a16:colId xmlns:a16="http://schemas.microsoft.com/office/drawing/2014/main" val="1431236545"/>
                    </a:ext>
                  </a:extLst>
                </a:gridCol>
              </a:tblGrid>
              <a:tr h="962094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/>
                          </a:solidFill>
                        </a:rPr>
                        <a:t>44 KB</a:t>
                      </a:r>
                      <a:endParaRPr lang="en-CH" sz="3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/>
                          </a:solidFill>
                        </a:rPr>
                        <a:t>1.5 KB</a:t>
                      </a:r>
                      <a:endParaRPr lang="en-CH" sz="3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22873"/>
                  </a:ext>
                </a:extLst>
              </a:tr>
              <a:tr h="962094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/>
                          </a:solidFill>
                        </a:rPr>
                        <a:t>12 KB</a:t>
                      </a:r>
                      <a:endParaRPr lang="en-CH" sz="3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/>
                          </a:solidFill>
                        </a:rPr>
                        <a:t>1.0 KB</a:t>
                      </a:r>
                      <a:endParaRPr lang="en-CH" sz="3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511828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11069D58-A561-7F7D-8C82-B18A60004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86" y="330736"/>
            <a:ext cx="7383858" cy="804672"/>
          </a:xfrm>
        </p:spPr>
        <p:txBody>
          <a:bodyPr/>
          <a:lstStyle/>
          <a:p>
            <a:r>
              <a:rPr lang="en-US" sz="2200" dirty="0">
                <a:solidFill>
                  <a:srgbClr val="00B0F0"/>
                </a:solidFill>
                <a:latin typeface="+mj-lt"/>
              </a:rPr>
              <a:t>Variants of Oil &amp; Vinegar</a:t>
            </a:r>
            <a:endParaRPr lang="en-CH" sz="22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51B04-1BB9-2133-8D6A-6BC01B1B75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000000000" pitchFamily="34" charset="77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 panose="020B0403050000000000" pitchFamily="34" charset="77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2C34BFD-BDF2-431F-6A52-B9A6B17BB57B}"/>
              </a:ext>
            </a:extLst>
          </p:cNvPr>
          <p:cNvSpPr/>
          <p:nvPr/>
        </p:nvSpPr>
        <p:spPr>
          <a:xfrm>
            <a:off x="4079246" y="2322079"/>
            <a:ext cx="3044523" cy="273069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BDE9B67-087A-4D66-3A2B-5C34F5BC3951}"/>
              </a:ext>
            </a:extLst>
          </p:cNvPr>
          <p:cNvSpPr/>
          <p:nvPr/>
        </p:nvSpPr>
        <p:spPr>
          <a:xfrm rot="5400000">
            <a:off x="1754554" y="3594238"/>
            <a:ext cx="1402545" cy="200317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A7C400A-4EB3-1850-3DE9-BD89F5EE485F}"/>
              </a:ext>
            </a:extLst>
          </p:cNvPr>
          <p:cNvSpPr txBox="1"/>
          <p:nvPr/>
        </p:nvSpPr>
        <p:spPr>
          <a:xfrm>
            <a:off x="4402207" y="1924534"/>
            <a:ext cx="2657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Add whipping structure</a:t>
            </a:r>
            <a:endParaRPr kumimoji="0" lang="en-CH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9378C72C-EFD1-BF38-DF8E-D2092B730C5C}"/>
              </a:ext>
            </a:extLst>
          </p:cNvPr>
          <p:cNvSpPr txBox="1"/>
          <p:nvPr/>
        </p:nvSpPr>
        <p:spPr>
          <a:xfrm>
            <a:off x="1078975" y="3050561"/>
            <a:ext cx="12416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Add extension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field structure</a:t>
            </a:r>
            <a:endParaRPr kumimoji="0" lang="en-CH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65B92-97A8-8DA7-550C-452471238610}"/>
              </a:ext>
            </a:extLst>
          </p:cNvPr>
          <p:cNvSpPr txBox="1"/>
          <p:nvPr/>
        </p:nvSpPr>
        <p:spPr>
          <a:xfrm>
            <a:off x="762649" y="1332753"/>
            <a:ext cx="7383858" cy="79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4 multivariate digital signatures in 2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nd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 round of NIST on-ramp: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</a:b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68598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CH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533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DA5543-9F10-36BC-9E8C-B7C768C1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46" y="271620"/>
            <a:ext cx="7179435" cy="804672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rgbClr val="00B0F0"/>
                </a:solidFill>
                <a:latin typeface="IBM Plex Sans Bold" panose="020B0803050203000203" pitchFamily="34" charset="0"/>
              </a:rPr>
              <a:t>Simplicity of MQ implementations is good for going beyond signatures</a:t>
            </a:r>
            <a:endParaRPr lang="en-CH" sz="2200" dirty="0">
              <a:solidFill>
                <a:srgbClr val="00B0F0"/>
              </a:solidFill>
              <a:latin typeface="IBM Plex Sans Bold" panose="020B080305020300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3EA30F-F3AA-915E-3F08-141D27BFE032}"/>
                  </a:ext>
                </a:extLst>
              </p:cNvPr>
              <p:cNvSpPr txBox="1"/>
              <p:nvPr/>
            </p:nvSpPr>
            <p:spPr>
              <a:xfrm>
                <a:off x="477346" y="1252263"/>
                <a:ext cx="4274434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IBM Plex Sans" panose="020B0503050203000203" pitchFamily="34" charset="0"/>
                  </a:rPr>
                  <a:t>Verification check:</a:t>
                </a:r>
                <a:br>
                  <a:rPr lang="en-US" sz="1600" b="1" dirty="0">
                    <a:latin typeface="IBM Plex Sans" panose="020B0503050203000203" pitchFamily="34" charset="0"/>
                  </a:rPr>
                </a:br>
                <a:br>
                  <a:rPr lang="en-US" sz="1600" b="1" dirty="0">
                    <a:latin typeface="IBM Plex Sans" panose="020B0503050203000203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1600" b="1" dirty="0">
                    <a:latin typeface="IBM Plex Sans" panose="020B0503050203000203" pitchFamily="34" charset="0"/>
                  </a:rPr>
                </a:br>
                <a:br>
                  <a:rPr lang="en-US" sz="1600" b="1" dirty="0">
                    <a:latin typeface="IBM Plex Sans" panose="020B0503050203000203" pitchFamily="34" charset="0"/>
                  </a:rPr>
                </a:br>
                <a:r>
                  <a:rPr lang="en-US" sz="1600" dirty="0">
                    <a:latin typeface="IBM Plex Sans" panose="020B0503050203000203" pitchFamily="34" charset="0"/>
                  </a:rPr>
                  <a:t>Hash functions + polynomial evaluation</a:t>
                </a:r>
                <a:br>
                  <a:rPr lang="en-US" sz="1600" dirty="0">
                    <a:latin typeface="IBM Plex Sans" panose="020B0503050203000203" pitchFamily="34" charset="0"/>
                  </a:rPr>
                </a:br>
                <a:br>
                  <a:rPr lang="en-US" sz="1600" dirty="0">
                    <a:latin typeface="IBM Plex Sans" panose="020B0503050203000203" pitchFamily="34" charset="0"/>
                  </a:rPr>
                </a:br>
                <a:br>
                  <a:rPr lang="en-US" sz="1600" dirty="0">
                    <a:latin typeface="IBM Plex Sans" panose="020B0503050203000203" pitchFamily="34" charset="0"/>
                  </a:rPr>
                </a:br>
                <a:br>
                  <a:rPr lang="en-US" sz="1600" dirty="0">
                    <a:latin typeface="IBM Plex Sans" panose="020B0503050203000203" pitchFamily="34" charset="0"/>
                  </a:rPr>
                </a:br>
                <a:br>
                  <a:rPr lang="en-US" sz="1600" dirty="0">
                    <a:latin typeface="IBM Plex Sans" panose="020B0503050203000203" pitchFamily="34" charset="0"/>
                  </a:rPr>
                </a:br>
                <a:br>
                  <a:rPr lang="en-US" sz="1600" dirty="0">
                    <a:latin typeface="IBM Plex Sans" panose="020B0503050203000203" pitchFamily="34" charset="0"/>
                  </a:rPr>
                </a:br>
                <a:endParaRPr lang="en-CH" sz="1600" dirty="0">
                  <a:latin typeface="IBM Plex Sans" panose="020B0503050203000203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3EA30F-F3AA-915E-3F08-141D27BFE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46" y="1252263"/>
                <a:ext cx="4274434" cy="2800767"/>
              </a:xfrm>
              <a:prstGeom prst="rect">
                <a:avLst/>
              </a:prstGeom>
              <a:blipFill>
                <a:blip r:embed="rId2"/>
                <a:stretch>
                  <a:fillRect l="-713" t="-65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480280A-E526-C3F4-1730-08D29E4247FB}"/>
              </a:ext>
            </a:extLst>
          </p:cNvPr>
          <p:cNvSpPr txBox="1"/>
          <p:nvPr/>
        </p:nvSpPr>
        <p:spPr>
          <a:xfrm>
            <a:off x="4807575" y="1252263"/>
            <a:ext cx="32298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IBM Plex Sans Bold" panose="020B0803050203000203" pitchFamily="34" charset="0"/>
              </a:rPr>
              <a:t>Signing: </a:t>
            </a:r>
          </a:p>
          <a:p>
            <a:br>
              <a:rPr lang="en-US" sz="1600" dirty="0">
                <a:latin typeface="IBM Plex Sans" panose="020B0503050203000203" pitchFamily="34" charset="0"/>
              </a:rPr>
            </a:br>
            <a:r>
              <a:rPr lang="en-US" sz="1600" dirty="0">
                <a:latin typeface="IBM Plex Sans" panose="020B0503050203000203" pitchFamily="34" charset="0"/>
              </a:rPr>
              <a:t>Hash function, matrix multiplication, and solving a system of linear equations.</a:t>
            </a:r>
            <a:br>
              <a:rPr lang="en-US" sz="1600" dirty="0">
                <a:latin typeface="IBM Plex Sans" panose="020B0503050203000203" pitchFamily="34" charset="0"/>
              </a:rPr>
            </a:br>
            <a:endParaRPr lang="en-CH" sz="1600" dirty="0">
              <a:latin typeface="IBM Plex Sans" panose="020B050305020300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ADD27-25DB-A5B7-C1D7-8225E0ABE7A8}"/>
              </a:ext>
            </a:extLst>
          </p:cNvPr>
          <p:cNvSpPr txBox="1"/>
          <p:nvPr/>
        </p:nvSpPr>
        <p:spPr>
          <a:xfrm>
            <a:off x="2758698" y="3106407"/>
            <a:ext cx="36266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IBM Plex Sans" panose="020B0503050203000203" pitchFamily="34" charset="0"/>
              </a:rPr>
              <a:t>Good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panose="020B0503050203000203" pitchFamily="34" charset="0"/>
              </a:rPr>
              <a:t>Masked implementations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IBM Plex Sans" panose="020B0503050203000203" pitchFamily="34" charset="0"/>
              </a:rPr>
              <a:t>Thresholdized</a:t>
            </a:r>
            <a:r>
              <a:rPr lang="en-US" sz="1600" dirty="0">
                <a:latin typeface="IBM Plex Sans" panose="020B0503050203000203" pitchFamily="34" charset="0"/>
              </a:rPr>
              <a:t> signing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panose="020B0503050203000203" pitchFamily="34" charset="0"/>
              </a:rPr>
              <a:t>Blind signatures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panose="020B0503050203000203" pitchFamily="34" charset="0"/>
              </a:rPr>
              <a:t>… </a:t>
            </a:r>
            <a:endParaRPr lang="en-CH" sz="1600" dirty="0">
              <a:latin typeface="IBM Plex Sans" panose="020B0503050203000203" pitchFamily="34" charset="0"/>
            </a:endParaRPr>
          </a:p>
          <a:p>
            <a:endParaRPr lang="en-CH" sz="1600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362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C182FEE-D311-DC2B-59C6-9BFCB53FAD3E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4004762" y="1099380"/>
            <a:ext cx="4725606" cy="3245376"/>
          </a:xfrm>
          <a:prstGeom prst="rect">
            <a:avLst/>
          </a:prstGeom>
          <a:solidFill>
            <a:srgbClr val="82CFFF"/>
          </a:solidFill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E4D25F-FEAA-FC9C-C68B-B037C8E2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  <a:latin typeface="IBM Plex Sans Bold" panose="020B0803050203000203" pitchFamily="34" charset="0"/>
              </a:rPr>
              <a:t>Masked implementations</a:t>
            </a:r>
            <a:endParaRPr lang="en-CH" dirty="0">
              <a:solidFill>
                <a:srgbClr val="00B0F0"/>
              </a:solidFill>
              <a:latin typeface="IBM Plex Sans Bold" panose="020B080305020300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ABE11-AEE4-F28F-774F-50C942271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04762" y="4245756"/>
            <a:ext cx="4757980" cy="4507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IBM Plex Sans" panose="020B0503050203000203" pitchFamily="34" charset="0"/>
              </a:rPr>
              <a:t>Signing time of </a:t>
            </a:r>
            <a:r>
              <a:rPr lang="en-US" sz="1800" dirty="0" err="1">
                <a:latin typeface="IBM Plex Sans" panose="020B0503050203000203" pitchFamily="34" charset="0"/>
              </a:rPr>
              <a:t>Oil&amp;Vinegar</a:t>
            </a:r>
            <a:r>
              <a:rPr lang="en-US" sz="1800" dirty="0">
                <a:latin typeface="IBM Plex Sans" panose="020B0503050203000203" pitchFamily="34" charset="0"/>
              </a:rPr>
              <a:t> vs Dilithium.</a:t>
            </a:r>
            <a:r>
              <a:rPr lang="en-US" sz="2000" dirty="0">
                <a:latin typeface="IBM Plex Sans" panose="020B0503050203000203" pitchFamily="34" charset="0"/>
              </a:rPr>
              <a:t> </a:t>
            </a:r>
            <a:r>
              <a:rPr lang="en-US" sz="1200" dirty="0">
                <a:latin typeface="IBM Plex Sans" panose="020B0503050203000203" pitchFamily="34" charset="0"/>
              </a:rPr>
              <a:t>Source: </a:t>
            </a:r>
            <a:r>
              <a:rPr lang="en-US" sz="1200" dirty="0" err="1">
                <a:latin typeface="IBM Plex Sans" panose="020B0503050203000203" pitchFamily="34" charset="0"/>
              </a:rPr>
              <a:t>mUOV</a:t>
            </a:r>
            <a:r>
              <a:rPr lang="en-US" sz="1200" dirty="0">
                <a:latin typeface="IBM Plex Sans" panose="020B0503050203000203" pitchFamily="34" charset="0"/>
              </a:rPr>
              <a:t>: Masking the Unbalanced Oil and Vinegar Digital Signature Scheme at First- and Higher-Order. Kundu et al. CCS ‘25</a:t>
            </a:r>
            <a:endParaRPr lang="en-CH" sz="1200" dirty="0">
              <a:latin typeface="IBM Plex Sans" panose="020B050305020300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8DABC4-58E1-0858-3EB9-C4B7CF7D843B}"/>
              </a:ext>
            </a:extLst>
          </p:cNvPr>
          <p:cNvSpPr txBox="1"/>
          <p:nvPr/>
        </p:nvSpPr>
        <p:spPr>
          <a:xfrm>
            <a:off x="396757" y="1540532"/>
            <a:ext cx="296947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" panose="020B0503050203000203" pitchFamily="34" charset="0"/>
              </a:rPr>
              <a:t>Masking is a widely used tool to protect implementations against side channel attacks such as DPA. </a:t>
            </a:r>
            <a:br>
              <a:rPr lang="en-US" sz="1600" dirty="0">
                <a:latin typeface="IBM Plex Sans" panose="020B0503050203000203" pitchFamily="34" charset="0"/>
              </a:rPr>
            </a:br>
            <a:br>
              <a:rPr lang="en-US" sz="1600" dirty="0">
                <a:latin typeface="IBM Plex Sans" panose="020B0503050203000203" pitchFamily="34" charset="0"/>
              </a:rPr>
            </a:br>
            <a:r>
              <a:rPr lang="en-US" sz="1600" dirty="0">
                <a:latin typeface="IBM Plex Sans" panose="020B0503050203000203" pitchFamily="34" charset="0"/>
              </a:rPr>
              <a:t>The pure arithmetic in binary fields allows for efficient masking. NO Arithmetic-to-Boolean or Boolean-to-Arithmetic conversions are needed.</a:t>
            </a: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CH" sz="1600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91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4A11-F34C-A6AD-1F9B-071CBF88F2F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572000" y="0"/>
            <a:ext cx="4572000" cy="5143499"/>
          </a:xfrm>
        </p:spPr>
        <p:txBody>
          <a:bodyPr/>
          <a:lstStyle/>
          <a:p>
            <a:endParaRPr lang="en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C4647F-8666-BEC1-CF3C-A2C6272D4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IBM Plex Sans Bold" panose="020B0803050203000203" pitchFamily="34" charset="0"/>
              </a:rPr>
              <a:t>Threshold signing</a:t>
            </a:r>
            <a:endParaRPr lang="en-CH" dirty="0">
              <a:solidFill>
                <a:srgbClr val="00B0F0"/>
              </a:solidFill>
              <a:latin typeface="IBM Plex Sans Bold" panose="020B080305020300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B015931B-9EFE-9011-56FD-4E780427D19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65890" y="1054231"/>
                <a:ext cx="4123944" cy="325221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600" dirty="0">
                    <a:latin typeface="IBM Plex Sans" panose="020B0503050203000203" pitchFamily="34" charset="0"/>
                  </a:rPr>
                  <a:t>For similar reasons, the signing algorithm can be efficiently </a:t>
                </a:r>
                <a:r>
                  <a:rPr lang="en-US" sz="1600" dirty="0" err="1">
                    <a:latin typeface="IBM Plex Sans" panose="020B0503050203000203" pitchFamily="34" charset="0"/>
                  </a:rPr>
                  <a:t>thresholdized</a:t>
                </a:r>
                <a:r>
                  <a:rPr lang="en-US" sz="1600" dirty="0">
                    <a:latin typeface="IBM Plex Sans" panose="020B0503050203000203" pitchFamily="34" charset="0"/>
                  </a:rPr>
                  <a:t>.</a:t>
                </a:r>
              </a:p>
              <a:p>
                <a:pPr marL="0" indent="0">
                  <a:buNone/>
                </a:pPr>
                <a:br>
                  <a:rPr lang="en-US" sz="1600" dirty="0">
                    <a:latin typeface="IBM Plex Sans" panose="020B0503050203000203" pitchFamily="34" charset="0"/>
                  </a:rPr>
                </a:br>
                <a:r>
                  <a:rPr lang="en-US" sz="1600" dirty="0">
                    <a:latin typeface="IBM Plex Sans" panose="020B0503050203000203" pitchFamily="34" charset="0"/>
                  </a:rPr>
                  <a:t>Trick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600" dirty="0">
                    <a:latin typeface="IBM Plex Sans" panose="020B0503050203000203" pitchFamily="34" charset="0"/>
                  </a:rPr>
                  <a:t> in MPC using only matrix multiplications:</a:t>
                </a:r>
              </a:p>
              <a:p>
                <a:r>
                  <a:rPr lang="en-US" sz="1600" dirty="0">
                    <a:latin typeface="IBM Plex Sans" panose="020B0503050203000203" pitchFamily="34" charset="0"/>
                  </a:rPr>
                  <a:t>Sample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b="0" dirty="0">
                  <a:latin typeface="IBM Plex Sans" panose="020B0503050203000203" pitchFamily="34" charset="0"/>
                </a:endParaRPr>
              </a:p>
              <a:p>
                <a:r>
                  <a:rPr lang="en-US" sz="1600" dirty="0">
                    <a:latin typeface="IBM Plex Sans" panose="020B0503050203000203" pitchFamily="34" charset="0"/>
                  </a:rPr>
                  <a:t>Reveal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latin typeface="IBM Plex Sans" panose="020B0503050203000203" pitchFamily="34" charset="0"/>
                  </a:rPr>
                  <a:t>.</a:t>
                </a:r>
              </a:p>
              <a:p>
                <a:r>
                  <a:rPr lang="en-US" sz="1600" dirty="0">
                    <a:latin typeface="IBM Plex Sans" panose="020B0503050203000203" pitchFamily="34" charset="0"/>
                  </a:rPr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1600" dirty="0">
                    <a:latin typeface="IBM Plex Sans" panose="020B0503050203000203" pitchFamily="34" charset="0"/>
                  </a:rPr>
                  <a:t> in clear.</a:t>
                </a:r>
              </a:p>
              <a:p>
                <a:r>
                  <a:rPr lang="en-US" sz="1600" dirty="0">
                    <a:latin typeface="IBM Plex Sans" panose="020B0503050203000203" pitchFamily="34" charset="0"/>
                  </a:rPr>
                  <a:t>Multiply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IBM Plex Sans" panose="020B0503050203000203" pitchFamily="34" charset="0"/>
                  </a:rPr>
                  <a:t> to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600" dirty="0">
                    <a:latin typeface="IBM Plex Sans" panose="020B0503050203000203" pitchFamily="34" charset="0"/>
                  </a:rPr>
                  <a:t> </a:t>
                </a:r>
                <a:br>
                  <a:rPr lang="en-US" sz="1600" dirty="0">
                    <a:latin typeface="IBM Plex Sans" panose="020B0503050203000203" pitchFamily="34" charset="0"/>
                  </a:rPr>
                </a:br>
                <a:br>
                  <a:rPr lang="en-US" sz="1600" dirty="0">
                    <a:latin typeface="IBM Plex Sans" panose="020B0503050203000203" pitchFamily="34" charset="0"/>
                  </a:rPr>
                </a:br>
                <a:endParaRPr lang="en-US" sz="1600" dirty="0">
                  <a:latin typeface="IBM Plex Sans" panose="020B0503050203000203" pitchFamily="34" charset="0"/>
                </a:endParaRPr>
              </a:p>
              <a:p>
                <a:pPr marL="0" indent="0">
                  <a:buNone/>
                </a:pPr>
                <a:r>
                  <a:rPr lang="en-US" sz="1600" b="1" dirty="0">
                    <a:latin typeface="IBM Plex Sans" panose="020B0503050203000203" pitchFamily="34" charset="0"/>
                  </a:rPr>
                  <a:t>Example</a:t>
                </a:r>
                <a:r>
                  <a:rPr lang="en-US" sz="1600" dirty="0">
                    <a:latin typeface="IBM Plex Sans" panose="020B0503050203000203" pitchFamily="34" charset="0"/>
                  </a:rPr>
                  <a:t>: MAYO1 with 4 out of 10 signing. 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IBM Plex Sans" panose="020B0503050203000203" pitchFamily="34" charset="0"/>
                  </a:rPr>
                  <a:t>Distributed signing takes &lt; 90ms </a:t>
                </a:r>
                <a:br>
                  <a:rPr lang="en-US" sz="1600" dirty="0">
                    <a:latin typeface="IBM Plex Sans" panose="020B0503050203000203" pitchFamily="34" charset="0"/>
                  </a:rPr>
                </a:br>
                <a:r>
                  <a:rPr lang="en-US" sz="1600" dirty="0">
                    <a:latin typeface="IBM Plex Sans" panose="020B0503050203000203" pitchFamily="34" charset="0"/>
                  </a:rPr>
                  <a:t>(not optimized yet)</a:t>
                </a:r>
              </a:p>
            </p:txBody>
          </p:sp>
        </mc:Choice>
        <mc:Fallback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B015931B-9EFE-9011-56FD-4E780427D1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65890" y="1054231"/>
                <a:ext cx="4123944" cy="3252216"/>
              </a:xfrm>
              <a:blipFill>
                <a:blip r:embed="rId2"/>
                <a:stretch>
                  <a:fillRect l="-888" t="-1313" b="-2176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668B398-2D59-C242-26D2-EDED53DEFAE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5042456" y="834231"/>
            <a:ext cx="3776866" cy="3692216"/>
          </a:xfrm>
        </p:spPr>
      </p:pic>
    </p:spTree>
    <p:extLst>
      <p:ext uri="{BB962C8B-B14F-4D97-AF65-F5344CB8AC3E}">
        <p14:creationId xmlns:p14="http://schemas.microsoft.com/office/powerpoint/2010/main" val="3635800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C3E0A6E-BD52-F3E2-CE84-69BFC60E43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82774" y="-110580"/>
            <a:ext cx="3086100" cy="5368380"/>
          </a:xfrm>
          <a:solidFill>
            <a:srgbClr val="82CFFF"/>
          </a:solidFill>
        </p:spPr>
        <p:txBody>
          <a:bodyPr/>
          <a:lstStyle/>
          <a:p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052BC-A31A-3AFD-FA62-5B081B61C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31" y="414404"/>
            <a:ext cx="2831164" cy="572021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rgbClr val="00B0F0"/>
                </a:solidFill>
                <a:latin typeface="IBM Plex Sans Bold" panose="020B0803050203000203" pitchFamily="34" charset="0"/>
              </a:rPr>
              <a:t>Blind signatures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BCC869-3DC0-C484-9B56-99E5475D2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00F604-0481-AD77-9049-C690DC1A4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07831" y="1225826"/>
            <a:ext cx="4756388" cy="24906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IBM Plex Sans" panose="020B0503050203000203" pitchFamily="34" charset="0"/>
              </a:rPr>
              <a:t>Blind signatures are similar to normal digital signatures, but signing is distributed between a </a:t>
            </a:r>
            <a:r>
              <a:rPr lang="en-US" sz="1600" b="1" dirty="0">
                <a:latin typeface="IBM Plex Sans" panose="020B0503050203000203" pitchFamily="34" charset="0"/>
              </a:rPr>
              <a:t>Client</a:t>
            </a:r>
            <a:r>
              <a:rPr lang="en-US" sz="1600" dirty="0">
                <a:latin typeface="IBM Plex Sans" panose="020B0503050203000203" pitchFamily="34" charset="0"/>
              </a:rPr>
              <a:t> and </a:t>
            </a:r>
            <a:r>
              <a:rPr lang="en-US" sz="1600" b="1" dirty="0">
                <a:latin typeface="IBM Plex Sans" panose="020B0503050203000203" pitchFamily="34" charset="0"/>
              </a:rPr>
              <a:t>Server</a:t>
            </a:r>
            <a:r>
              <a:rPr lang="en-US" sz="1600" dirty="0">
                <a:latin typeface="IBM Plex Sans" panose="020B0503050203000203" pitchFamily="34" charset="0"/>
              </a:rPr>
              <a:t>.</a:t>
            </a:r>
            <a:br>
              <a:rPr lang="en-US" sz="1600" dirty="0">
                <a:latin typeface="IBM Plex Sans" panose="020B0503050203000203" pitchFamily="34" charset="0"/>
              </a:rPr>
            </a:br>
            <a:br>
              <a:rPr lang="en-US" sz="1600" dirty="0">
                <a:latin typeface="IBM Plex Sans" panose="020B0503050203000203" pitchFamily="34" charset="0"/>
              </a:rPr>
            </a:br>
            <a:r>
              <a:rPr lang="en-US" sz="1600" b="1" dirty="0">
                <a:latin typeface="IBM Plex Sans" panose="020B0503050203000203" pitchFamily="34" charset="0"/>
              </a:rPr>
              <a:t>Client</a:t>
            </a:r>
            <a:r>
              <a:rPr lang="en-US" sz="1600" dirty="0">
                <a:latin typeface="IBM Plex Sans" panose="020B0503050203000203" pitchFamily="34" charset="0"/>
              </a:rPr>
              <a:t> has a message, </a:t>
            </a:r>
            <a:r>
              <a:rPr lang="en-US" sz="1600" b="1" dirty="0">
                <a:latin typeface="IBM Plex Sans" panose="020B0503050203000203" pitchFamily="34" charset="0"/>
              </a:rPr>
              <a:t>Server</a:t>
            </a:r>
            <a:r>
              <a:rPr lang="en-US" sz="1600" dirty="0">
                <a:latin typeface="IBM Plex Sans" panose="020B0503050203000203" pitchFamily="34" charset="0"/>
              </a:rPr>
              <a:t> has the secret key. </a:t>
            </a:r>
            <a:br>
              <a:rPr lang="en-US" sz="1600" dirty="0">
                <a:latin typeface="IBM Plex Sans" panose="020B0503050203000203" pitchFamily="34" charset="0"/>
              </a:rPr>
            </a:br>
            <a:r>
              <a:rPr lang="en-US" sz="1600" dirty="0">
                <a:latin typeface="IBM Plex Sans" panose="020B0503050203000203" pitchFamily="34" charset="0"/>
              </a:rPr>
              <a:t>After some interaction the Client has a signature for his message, Server doesn’t learn anything about the message.</a:t>
            </a:r>
            <a:br>
              <a:rPr lang="en-US" sz="1600" dirty="0">
                <a:latin typeface="IBM Plex Sans" panose="020B0503050203000203" pitchFamily="34" charset="0"/>
              </a:rPr>
            </a:br>
            <a:br>
              <a:rPr lang="en-US" sz="1600" dirty="0">
                <a:latin typeface="IBM Plex Sans" panose="020B0503050203000203" pitchFamily="34" charset="0"/>
              </a:rPr>
            </a:br>
            <a:r>
              <a:rPr lang="en-US" sz="1600" dirty="0">
                <a:latin typeface="IBM Plex Sans" panose="020B0503050203000203" pitchFamily="34" charset="0"/>
              </a:rPr>
              <a:t>Security = </a:t>
            </a:r>
            <a:r>
              <a:rPr lang="en-US" sz="1600" b="1" dirty="0">
                <a:latin typeface="IBM Plex Sans" panose="020B0503050203000203" pitchFamily="34" charset="0"/>
              </a:rPr>
              <a:t>One-more </a:t>
            </a:r>
            <a:r>
              <a:rPr lang="en-US" sz="1600" b="1" dirty="0" err="1">
                <a:latin typeface="IBM Plex Sans" panose="020B0503050203000203" pitchFamily="34" charset="0"/>
              </a:rPr>
              <a:t>unforgeabilty</a:t>
            </a:r>
            <a:r>
              <a:rPr lang="en-US" sz="1600" b="1" dirty="0">
                <a:latin typeface="IBM Plex Sans" panose="020B0503050203000203" pitchFamily="34" charset="0"/>
              </a:rPr>
              <a:t> </a:t>
            </a:r>
            <a:r>
              <a:rPr lang="en-US" sz="1600" dirty="0">
                <a:latin typeface="IBM Plex Sans" panose="020B0503050203000203" pitchFamily="34" charset="0"/>
              </a:rPr>
              <a:t>and </a:t>
            </a:r>
            <a:r>
              <a:rPr lang="en-US" sz="1600" b="1" dirty="0">
                <a:latin typeface="IBM Plex Sans" panose="020B0503050203000203" pitchFamily="34" charset="0"/>
              </a:rPr>
              <a:t>Blindness </a:t>
            </a:r>
            <a:r>
              <a:rPr lang="en-US" sz="1600" dirty="0">
                <a:latin typeface="IBM Plex Sans" panose="020B0503050203000203" pitchFamily="34" charset="0"/>
              </a:rPr>
              <a:t>(Client Privacy)</a:t>
            </a:r>
            <a:br>
              <a:rPr lang="en-US" sz="1600" dirty="0">
                <a:latin typeface="IBM Plex Sans" panose="020B0503050203000203" pitchFamily="34" charset="0"/>
              </a:rPr>
            </a:br>
            <a:endParaRPr lang="en-US" sz="1600" dirty="0">
              <a:latin typeface="IBM Plex Sans" panose="020B050305020300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75C6E-9935-614F-FDDF-F1F6697CD6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B58C8D-67C0-F010-149A-C861D9618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91" y="196563"/>
            <a:ext cx="1601437" cy="15258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3A4075-6CE3-07BC-6418-DFBF9E9A4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92" y="1845170"/>
            <a:ext cx="1587138" cy="15258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8B1A73-4419-21A7-D29E-640970591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91" y="3501816"/>
            <a:ext cx="1587138" cy="15259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8060853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B863C-0F6C-44E4-8754-9DCC16554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91" y="300038"/>
            <a:ext cx="8088278" cy="900111"/>
          </a:xfrm>
        </p:spPr>
        <p:txBody>
          <a:bodyPr/>
          <a:lstStyle/>
          <a:p>
            <a:r>
              <a:rPr lang="en-US" sz="2200" dirty="0">
                <a:solidFill>
                  <a:srgbClr val="00B0F0"/>
                </a:solidFill>
                <a:latin typeface="IBM Plex Sans Bold" panose="020B0803050203000203" pitchFamily="34" charset="0"/>
              </a:rPr>
              <a:t>Multivariate Blind signatures</a:t>
            </a:r>
            <a:endParaRPr lang="LID4096" sz="2200" dirty="0">
              <a:solidFill>
                <a:srgbClr val="00B0F0"/>
              </a:solidFill>
              <a:latin typeface="IBM Plex Sans Bold" panose="020B080305020300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6A43B8-56DB-4FD3-AB79-24A7796CCC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7391" y="950451"/>
                <a:ext cx="7557359" cy="3543562"/>
              </a:xfrm>
            </p:spPr>
            <p:txBody>
              <a:bodyPr>
                <a:noAutofit/>
              </a:bodyPr>
              <a:lstStyle/>
              <a:p>
                <a:r>
                  <a:rPr lang="en-US" sz="1650" b="1" dirty="0">
                    <a:latin typeface="IBM Plex Sans" panose="020B0503050203000203" pitchFamily="34" charset="0"/>
                  </a:rPr>
                  <a:t>Client(</a:t>
                </a:r>
                <a14:m>
                  <m:oMath xmlns:m="http://schemas.openxmlformats.org/officeDocument/2006/math">
                    <m:r>
                      <a:rPr lang="en-US" sz="1650" b="1" i="1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1650" b="1" dirty="0">
                    <a:latin typeface="IBM Plex Sans" panose="020B0503050203000203" pitchFamily="34" charset="0"/>
                  </a:rPr>
                  <a:t>):                                                                                Signer(</a:t>
                </a:r>
                <a14:m>
                  <m:oMath xmlns:m="http://schemas.openxmlformats.org/officeDocument/2006/math">
                    <m:r>
                      <a:rPr lang="en-US" sz="1650" b="1" i="1">
                        <a:latin typeface="Cambria Math" panose="02040503050406030204" pitchFamily="18" charset="0"/>
                      </a:rPr>
                      <m:t>𝒔𝒌</m:t>
                    </m:r>
                  </m:oMath>
                </a14:m>
                <a:r>
                  <a:rPr lang="en-US" sz="1650" b="1" dirty="0">
                    <a:latin typeface="IBM Plex Sans" panose="020B0503050203000203" pitchFamily="34" charset="0"/>
                  </a:rPr>
                  <a:t>):</a:t>
                </a:r>
                <a:br>
                  <a:rPr lang="en-US" sz="1650" b="1" dirty="0">
                    <a:latin typeface="IBM Plex Sans" panose="020B0503050203000203" pitchFamily="34" charset="0"/>
                  </a:rPr>
                </a:br>
                <a:br>
                  <a:rPr lang="en-US" sz="1650" b="1" dirty="0">
                    <a:latin typeface="IBM Plex Sans" panose="020B0503050203000203" pitchFamily="34" charset="0"/>
                  </a:rPr>
                </a:br>
                <a:r>
                  <a:rPr lang="en-US" sz="1650" b="1" dirty="0">
                    <a:latin typeface="IBM Plex Sans" panose="020B050305020300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50" b="0" i="1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650" b="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650" b="0" i="1">
                        <a:latin typeface="Cambria Math" panose="02040503050406030204" pitchFamily="18" charset="0"/>
                      </a:rPr>
                      <m:t>𝐶𝑜𝑚</m:t>
                    </m:r>
                    <m:r>
                      <a:rPr lang="en-US" sz="165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50" b="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50" b="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50" b="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5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650" dirty="0">
                    <a:latin typeface="IBM Plex Sans" panose="020B0503050203000203" pitchFamily="34" charset="0"/>
                  </a:rPr>
                </a:br>
                <a:endParaRPr lang="en-US" sz="1275" dirty="0">
                  <a:latin typeface="IBM Plex Sans" panose="020B0503050203000203" pitchFamily="34" charset="0"/>
                </a:endParaRPr>
              </a:p>
              <a:p>
                <a:r>
                  <a:rPr lang="en-US" sz="1650" dirty="0">
                    <a:latin typeface="IBM Plex Sans" panose="020B0503050203000203" pitchFamily="34" charset="0"/>
                  </a:rPr>
                  <a:t>			              </a:t>
                </a:r>
                <a14:m>
                  <m:oMath xmlns:m="http://schemas.openxmlformats.org/officeDocument/2006/math">
                    <m:r>
                      <a:rPr lang="en-US" sz="1650" b="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50" dirty="0">
                    <a:latin typeface="IBM Plex Sans" panose="020B0503050203000203" pitchFamily="34" charset="0"/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sz="16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650" dirty="0">
                    <a:solidFill>
                      <a:schemeClr val="tx1"/>
                    </a:solidFill>
                    <a:latin typeface="IBM Plex Sans" panose="020B0503050203000203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16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6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50" dirty="0">
                  <a:solidFill>
                    <a:schemeClr val="tx1"/>
                  </a:solidFill>
                  <a:latin typeface="IBM Plex Sans" panose="020B0503050203000203" pitchFamily="34" charset="0"/>
                </a:endParaRPr>
              </a:p>
              <a:p>
                <a:r>
                  <a:rPr lang="en-US" sz="1650" dirty="0">
                    <a:solidFill>
                      <a:schemeClr val="tx1"/>
                    </a:solidFill>
                    <a:latin typeface="IBM Plex Sans" panose="020B0503050203000203" pitchFamily="34" charset="0"/>
                  </a:rPr>
                  <a:t>                                                                                           (sample </a:t>
                </a:r>
                <a14:m>
                  <m:oMath xmlns:m="http://schemas.openxmlformats.org/officeDocument/2006/math">
                    <m:r>
                      <a:rPr lang="en-US" sz="16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650" dirty="0">
                    <a:solidFill>
                      <a:schemeClr val="tx1"/>
                    </a:solidFill>
                    <a:latin typeface="IBM Plex Sans" panose="020B0503050203000203" pitchFamily="34" charset="0"/>
                  </a:rPr>
                  <a:t> using trapdoor)</a:t>
                </a:r>
              </a:p>
              <a:p>
                <a:r>
                  <a:rPr lang="en-US" sz="1650" dirty="0">
                    <a:latin typeface="IBM Plex Sans" panose="020B0503050203000203" pitchFamily="34" charset="0"/>
                  </a:rPr>
                  <a:t>     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1650" b="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650" dirty="0">
                    <a:latin typeface="IBM Plex Sans" panose="020B0503050203000203" pitchFamily="34" charset="0"/>
                  </a:rPr>
                  <a:t>           </a:t>
                </a:r>
              </a:p>
              <a:p>
                <a:endParaRPr lang="en-US" sz="1650" dirty="0">
                  <a:latin typeface="IBM Plex Sans" panose="020B0503050203000203" pitchFamily="34" charset="0"/>
                </a:endParaRPr>
              </a:p>
              <a:p>
                <a:r>
                  <a:rPr lang="en-US" sz="1650" dirty="0">
                    <a:latin typeface="IBM Plex Sans" panose="020B0503050203000203" pitchFamily="34" charset="0"/>
                  </a:rPr>
                  <a:t>Output ZK-proof of knowledge of </a:t>
                </a:r>
                <a:br>
                  <a:rPr lang="en-US" sz="1650" dirty="0">
                    <a:latin typeface="IBM Plex Sans" panose="020B0503050203000203" pitchFamily="34" charset="0"/>
                  </a:rPr>
                </a:br>
                <a14:m>
                  <m:oMath xmlns:m="http://schemas.openxmlformats.org/officeDocument/2006/math">
                    <m:r>
                      <a:rPr lang="en-US" sz="165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50" b="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50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50" b="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65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50" dirty="0">
                    <a:latin typeface="IBM Plex Sans" panose="020B0503050203000203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16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6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𝐶𝑜𝑚</m:t>
                    </m:r>
                    <m:d>
                      <m:dPr>
                        <m:ctrlPr>
                          <a:rPr lang="en-US" sz="16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6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6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50" dirty="0">
                    <a:solidFill>
                      <a:schemeClr val="tx1"/>
                    </a:solidFill>
                    <a:latin typeface="IBM Plex Sans" panose="020B0503050203000203" pitchFamily="34" charset="0"/>
                  </a:rPr>
                  <a:t>.</a:t>
                </a:r>
                <a:endParaRPr lang="en-US" sz="1650" dirty="0">
                  <a:latin typeface="IBM Plex Sans" panose="020B0503050203000203" pitchFamily="34" charset="0"/>
                </a:endParaRPr>
              </a:p>
              <a:p>
                <a:endParaRPr lang="en-US" sz="1650" dirty="0">
                  <a:latin typeface="IBM Plex Sans" panose="020B0503050203000203" pitchFamily="34" charset="0"/>
                </a:endParaRPr>
              </a:p>
              <a:p>
                <a:r>
                  <a:rPr lang="en-US" sz="1650" dirty="0">
                    <a:latin typeface="IBM Plex Sans" panose="020B0503050203000203" pitchFamily="34" charset="0"/>
                  </a:rPr>
                  <a:t>Optimization: We can get rid of the commitment and the hash function, so the ZK-proof only needs to prove some quadratic polynomials</a:t>
                </a:r>
              </a:p>
              <a:p>
                <a:endParaRPr lang="en-US" sz="1650" b="1" dirty="0">
                  <a:latin typeface="IBM Plex Sans" panose="020B0503050203000203" pitchFamily="34" charset="0"/>
                </a:endParaRPr>
              </a:p>
              <a:p>
                <a:endParaRPr lang="en-US" sz="1650" b="1" dirty="0">
                  <a:latin typeface="IBM Plex Sans" panose="020B050305020300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6A43B8-56DB-4FD3-AB79-24A7796CCC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7391" y="950451"/>
                <a:ext cx="7557359" cy="3543562"/>
              </a:xfrm>
              <a:blipFill>
                <a:blip r:embed="rId2"/>
                <a:stretch>
                  <a:fillRect l="-1694" t="-1721" b="-275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8FE0E9D-D0A5-D121-8069-5F3BB9AEBAE4}"/>
              </a:ext>
            </a:extLst>
          </p:cNvPr>
          <p:cNvCxnSpPr/>
          <p:nvPr/>
        </p:nvCxnSpPr>
        <p:spPr bwMode="auto">
          <a:xfrm>
            <a:off x="3421900" y="1983141"/>
            <a:ext cx="143856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ADD7BA-BF7D-ECF8-279C-64A534C40F26}"/>
              </a:ext>
            </a:extLst>
          </p:cNvPr>
          <p:cNvCxnSpPr>
            <a:cxnSpLocks/>
          </p:cNvCxnSpPr>
          <p:nvPr/>
        </p:nvCxnSpPr>
        <p:spPr bwMode="auto">
          <a:xfrm flipH="1">
            <a:off x="3421900" y="2571750"/>
            <a:ext cx="138142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672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B215F-028F-B3A1-0731-93B44FE0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639" y="256790"/>
            <a:ext cx="6416236" cy="572021"/>
          </a:xfrm>
        </p:spPr>
        <p:txBody>
          <a:bodyPr/>
          <a:lstStyle/>
          <a:p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008FF2-34E1-9034-EECC-BABA2C24A0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301273" y="1785409"/>
            <a:ext cx="46488" cy="92333"/>
          </a:xfrm>
        </p:spPr>
        <p:txBody>
          <a:bodyPr/>
          <a:lstStyle/>
          <a:p>
            <a:pPr defTabSz="686017"/>
            <a:fld id="{86CB4B4D-7CA3-9044-876B-883B54F8677D}" type="slidenum">
              <a:rPr lang="en-US">
                <a:solidFill>
                  <a:srgbClr val="000000"/>
                </a:solidFill>
              </a:rPr>
              <a:pPr defTabSz="686017"/>
              <a:t>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D1BA6-15A8-09B8-1381-A85B8F4F4FF0}"/>
              </a:ext>
            </a:extLst>
          </p:cNvPr>
          <p:cNvSpPr txBox="1"/>
          <p:nvPr/>
        </p:nvSpPr>
        <p:spPr>
          <a:xfrm>
            <a:off x="400232" y="1034680"/>
            <a:ext cx="4129073" cy="373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914400">
              <a:spcBef>
                <a:spcPts val="1088"/>
              </a:spcBef>
              <a:buSzPct val="100000"/>
            </a:pPr>
            <a:r>
              <a:rPr lang="en-US" sz="2400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Lattice based signatures have just been standardized, why do we need multivariate signatures?</a:t>
            </a:r>
          </a:p>
          <a:p>
            <a:pPr marL="342900" indent="-342900" defTabSz="914400">
              <a:spcBef>
                <a:spcPts val="1088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Diversification</a:t>
            </a:r>
          </a:p>
          <a:p>
            <a:pPr marL="342900" indent="-342900" defTabSz="914400">
              <a:spcBef>
                <a:spcPts val="1088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Compact signatures</a:t>
            </a:r>
          </a:p>
          <a:p>
            <a:pPr marL="342900" indent="-342900" defTabSz="914400">
              <a:spcBef>
                <a:spcPts val="1088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b="1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Simplicity</a:t>
            </a:r>
          </a:p>
          <a:p>
            <a:pPr defTabSz="914400">
              <a:spcBef>
                <a:spcPts val="1088"/>
              </a:spcBef>
              <a:buSzPct val="100000"/>
            </a:pPr>
            <a:endParaRPr lang="en-US" sz="2400" kern="0" dirty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23E449-E8C5-4177-DCBA-D768BF611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817" y="1217989"/>
            <a:ext cx="4555065" cy="355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2693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D1A72-EEA3-740E-AEDF-D6A93F7DE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31" y="253999"/>
            <a:ext cx="8470194" cy="994172"/>
          </a:xfrm>
        </p:spPr>
        <p:txBody>
          <a:bodyPr/>
          <a:lstStyle/>
          <a:p>
            <a:r>
              <a:rPr lang="en-US" sz="2200" dirty="0">
                <a:solidFill>
                  <a:srgbClr val="00B0F0"/>
                </a:solidFill>
                <a:latin typeface="IBM Plex Sans Bold" panose="020B0803050203000203" pitchFamily="34" charset="0"/>
              </a:rPr>
              <a:t>Implementation &amp; Performance</a:t>
            </a:r>
            <a:endParaRPr lang="en-CH" sz="2200" dirty="0">
              <a:solidFill>
                <a:srgbClr val="00B0F0"/>
              </a:solidFill>
              <a:latin typeface="IBM Plex Sans Bold" panose="020B080305020300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671A0-AC66-F720-DB98-D740CDA3C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130" y="596502"/>
            <a:ext cx="4906625" cy="1969890"/>
          </a:xfrm>
        </p:spPr>
        <p:txBody>
          <a:bodyPr/>
          <a:lstStyle/>
          <a:p>
            <a:endParaRPr lang="en-US" dirty="0"/>
          </a:p>
          <a:p>
            <a:r>
              <a:rPr lang="en-US" sz="1600" dirty="0">
                <a:latin typeface="IBM Plex Sans" panose="020B0503050203000203" pitchFamily="34" charset="0"/>
              </a:rPr>
              <a:t>This results in </a:t>
            </a:r>
            <a:r>
              <a:rPr lang="en-US" sz="1600" b="1" dirty="0">
                <a:latin typeface="IBM Plex Sans" panose="020B0503050203000203" pitchFamily="34" charset="0"/>
              </a:rPr>
              <a:t>round optimal </a:t>
            </a:r>
            <a:r>
              <a:rPr lang="en-US" sz="1600" dirty="0">
                <a:latin typeface="IBM Plex Sans" panose="020B0503050203000203" pitchFamily="34" charset="0"/>
              </a:rPr>
              <a:t>blind signatures which are </a:t>
            </a:r>
            <a:r>
              <a:rPr lang="en-US" sz="1600" b="1" dirty="0">
                <a:latin typeface="IBM Plex Sans" panose="020B0503050203000203" pitchFamily="34" charset="0"/>
              </a:rPr>
              <a:t>more efficient </a:t>
            </a:r>
            <a:r>
              <a:rPr lang="en-US" sz="1600" dirty="0">
                <a:latin typeface="IBM Plex Sans" panose="020B0503050203000203" pitchFamily="34" charset="0"/>
              </a:rPr>
              <a:t>than state-of-the art [1,2] </a:t>
            </a:r>
            <a:r>
              <a:rPr lang="en-US" sz="1600" b="1" dirty="0">
                <a:latin typeface="IBM Plex Sans" panose="020B0503050203000203" pitchFamily="34" charset="0"/>
              </a:rPr>
              <a:t>lattice-based blind signature schemes</a:t>
            </a:r>
            <a:r>
              <a:rPr lang="en-US" sz="1600" dirty="0">
                <a:latin typeface="IBM Plex Sans" panose="020B0503050203000203" pitchFamily="34" charset="0"/>
              </a:rPr>
              <a:t>.</a:t>
            </a:r>
            <a:endParaRPr lang="en-US" dirty="0">
              <a:latin typeface="IBM Plex Sans" panose="020B0503050203000203" pitchFamily="34" charset="0"/>
            </a:endParaRPr>
          </a:p>
          <a:p>
            <a:endParaRPr lang="en-US" dirty="0"/>
          </a:p>
          <a:p>
            <a:r>
              <a:rPr lang="en-US" sz="1000" dirty="0"/>
              <a:t>[1] Lyubashevsky et al. The </a:t>
            </a:r>
            <a:r>
              <a:rPr lang="en-US" sz="1000" dirty="0" err="1"/>
              <a:t>LaZer</a:t>
            </a:r>
            <a:r>
              <a:rPr lang="en-US" sz="1000" dirty="0"/>
              <a:t> library: Lattice-based zero knowledge </a:t>
            </a:r>
            <a:r>
              <a:rPr lang="en-US" sz="1000" dirty="0" err="1"/>
              <a:t>andsuccinct</a:t>
            </a:r>
            <a:r>
              <a:rPr lang="en-US" sz="1000" dirty="0"/>
              <a:t> proofs for quantum-safe privacy.</a:t>
            </a:r>
          </a:p>
          <a:p>
            <a:endParaRPr lang="en-US" sz="1000" dirty="0"/>
          </a:p>
          <a:p>
            <a:r>
              <a:rPr lang="en-US" sz="1000" dirty="0"/>
              <a:t>[2] Beullens et al. Lattice-based blind signa-</a:t>
            </a:r>
            <a:r>
              <a:rPr lang="en-US" sz="1000" dirty="0" err="1"/>
              <a:t>tures</a:t>
            </a:r>
            <a:r>
              <a:rPr lang="en-US" sz="1000" dirty="0"/>
              <a:t>: Short, efficient, and round-optimal.</a:t>
            </a:r>
            <a:endParaRPr lang="en-CH" sz="1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06BED1-E5C6-11F7-03F6-60F50D669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5F26D-6719-CFAE-06BE-14BEAA9B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D14FF-3DD6-49EA-80DD-A4F708AF989D}" type="slidenum">
              <a:rPr lang="LID4096" smtClean="0"/>
              <a:t>30</a:t>
            </a:fld>
            <a:endParaRPr lang="LID4096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BA293118-6B94-42C7-05A5-EB61917952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9153751"/>
              </p:ext>
            </p:extLst>
          </p:nvPr>
        </p:nvGraphicFramePr>
        <p:xfrm>
          <a:off x="5561410" y="305792"/>
          <a:ext cx="2765821" cy="226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17D1F3EB-930A-9E33-13A5-1D069C6158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1666571"/>
              </p:ext>
            </p:extLst>
          </p:nvPr>
        </p:nvGraphicFramePr>
        <p:xfrm>
          <a:off x="5561410" y="2628901"/>
          <a:ext cx="2765821" cy="226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10FF2BC-CF69-8C22-6636-E916DE6E18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1933770"/>
              </p:ext>
            </p:extLst>
          </p:nvPr>
        </p:nvGraphicFramePr>
        <p:xfrm>
          <a:off x="2634791" y="2628901"/>
          <a:ext cx="2765821" cy="226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67551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ADB16-1F30-8B8D-5820-1C0E0900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477096"/>
            <a:ext cx="8470194" cy="994172"/>
          </a:xfrm>
        </p:spPr>
        <p:txBody>
          <a:bodyPr/>
          <a:lstStyle/>
          <a:p>
            <a:r>
              <a:rPr lang="en-US" sz="2200" dirty="0">
                <a:solidFill>
                  <a:srgbClr val="00B0F0"/>
                </a:solidFill>
                <a:latin typeface="IBM Plex Sans Bold" panose="020B0803050203000203" pitchFamily="34" charset="0"/>
              </a:rPr>
              <a:t>Open problems:</a:t>
            </a:r>
            <a:endParaRPr lang="en-CH" sz="2200" dirty="0">
              <a:solidFill>
                <a:srgbClr val="00B0F0"/>
              </a:solidFill>
              <a:latin typeface="IBM Plex Sans Bold" panose="020B080305020300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C64BC-EAE6-5BDA-6B58-49BFE4D4D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442" y="2937004"/>
            <a:ext cx="8470194" cy="199310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panose="020B0503050203000203" pitchFamily="34" charset="0"/>
              </a:rPr>
              <a:t>Construct a </a:t>
            </a:r>
            <a:r>
              <a:rPr lang="en-US" sz="1600" b="1" dirty="0">
                <a:latin typeface="IBM Plex Sans" panose="020B0503050203000203" pitchFamily="34" charset="0"/>
              </a:rPr>
              <a:t>PKE</a:t>
            </a:r>
            <a:r>
              <a:rPr lang="en-US" sz="1600" dirty="0">
                <a:latin typeface="IBM Plex Sans" panose="020B0503050203000203" pitchFamily="34" charset="0"/>
              </a:rPr>
              <a:t> from multivariate crypto.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panose="020B0503050203000203" pitchFamily="34" charset="0"/>
              </a:rPr>
              <a:t>Unified security analysis of schemes based on </a:t>
            </a:r>
            <a:r>
              <a:rPr lang="en-US" sz="1600" b="1" dirty="0">
                <a:latin typeface="IBM Plex Sans" panose="020B0503050203000203" pitchFamily="34" charset="0"/>
              </a:rPr>
              <a:t>reductions</a:t>
            </a:r>
            <a:r>
              <a:rPr lang="en-US" sz="1600" dirty="0">
                <a:latin typeface="IBM Plex Sans" panose="020B0503050203000203" pitchFamily="34" charset="0"/>
              </a:rPr>
              <a:t> to </a:t>
            </a:r>
            <a:r>
              <a:rPr lang="en-US" sz="1600" b="1" dirty="0">
                <a:latin typeface="IBM Plex Sans" panose="020B0503050203000203" pitchFamily="34" charset="0"/>
              </a:rPr>
              <a:t>well-studied assumptions</a:t>
            </a:r>
            <a:r>
              <a:rPr lang="en-US" sz="1600" dirty="0">
                <a:latin typeface="IBM Plex Sans" panose="020B0503050203000203" pitchFamily="34" charset="0"/>
              </a:rPr>
              <a:t>. (á la SIS &amp; LWE)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IBM Plex Sans" panose="020B0503050203000203" pitchFamily="34" charset="0"/>
              </a:rPr>
              <a:t>Concrete security </a:t>
            </a:r>
            <a:r>
              <a:rPr lang="en-US" sz="1600" dirty="0">
                <a:latin typeface="IBM Plex Sans" panose="020B0503050203000203" pitchFamily="34" charset="0"/>
              </a:rPr>
              <a:t>of UOV-variants MAYO, QR-UOV, SNOVA.</a:t>
            </a: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CH" sz="1600" dirty="0">
              <a:latin typeface="IBM Plex Sans" panose="020B050305020300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6251CC-96CF-34B0-D416-878296AF8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64F43-501D-9D2E-C016-6590EF12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D14FF-3DD6-49EA-80DD-A4F708AF989D}" type="slidenum">
              <a:rPr lang="LID4096" smtClean="0"/>
              <a:t>31</a:t>
            </a:fld>
            <a:endParaRPr lang="LID4096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2A7497-5AB0-DC42-5346-3E0A25AA5049}"/>
              </a:ext>
            </a:extLst>
          </p:cNvPr>
          <p:cNvSpPr txBox="1">
            <a:spLocks/>
          </p:cNvSpPr>
          <p:nvPr/>
        </p:nvSpPr>
        <p:spPr>
          <a:xfrm>
            <a:off x="215475" y="328316"/>
            <a:ext cx="8470194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359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271927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40789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543854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2200" kern="0" dirty="0">
                <a:solidFill>
                  <a:srgbClr val="00B0F0"/>
                </a:solidFill>
                <a:latin typeface="IBM Plex Sans Bold" panose="020B0803050203000203" pitchFamily="34" charset="0"/>
              </a:rPr>
              <a:t>Conclusion:</a:t>
            </a:r>
            <a:endParaRPr lang="en-CH" sz="2200" kern="0" dirty="0">
              <a:solidFill>
                <a:srgbClr val="00B0F0"/>
              </a:solidFill>
              <a:latin typeface="IBM Plex Sans Bold" panose="020B0803050203000203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ED2C1D-AAC4-FDA8-9401-6D216198E1F0}"/>
              </a:ext>
            </a:extLst>
          </p:cNvPr>
          <p:cNvSpPr txBox="1">
            <a:spLocks/>
          </p:cNvSpPr>
          <p:nvPr/>
        </p:nvSpPr>
        <p:spPr>
          <a:xfrm>
            <a:off x="346442" y="602160"/>
            <a:ext cx="8470194" cy="1527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5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3444" marR="0" indent="-123444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35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46888" marR="0" indent="-123444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5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70332" marR="0" indent="-123444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35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428625" marR="0" indent="-171450" algn="l" defTabSz="914400" rtl="0" eaLnBrk="1" latinLnBrk="0" hangingPunct="1">
              <a:lnSpc>
                <a:spcPct val="110000"/>
              </a:lnSpc>
              <a:spcBef>
                <a:spcPts val="1088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35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691148" marR="0" indent="-145878" algn="l" defTabSz="914400" rtl="0" eaLnBrk="1" latinLnBrk="0" hangingPunct="1">
              <a:lnSpc>
                <a:spcPct val="100000"/>
              </a:lnSpc>
              <a:spcBef>
                <a:spcPts val="1088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35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827112" marR="0" indent="-145878" algn="l" defTabSz="914400" rtl="0" eaLnBrk="1" latinLnBrk="0" hangingPunct="1">
              <a:lnSpc>
                <a:spcPct val="100000"/>
              </a:lnSpc>
              <a:spcBef>
                <a:spcPts val="1088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35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963075" marR="0" indent="-145878" algn="l" defTabSz="914400" rtl="0" eaLnBrk="1" latinLnBrk="0" hangingPunct="1">
              <a:lnSpc>
                <a:spcPct val="100000"/>
              </a:lnSpc>
              <a:spcBef>
                <a:spcPts val="1088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35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099038" marR="0" indent="-145878" algn="l" defTabSz="914400" rtl="0" eaLnBrk="1" latinLnBrk="0" hangingPunct="1">
              <a:lnSpc>
                <a:spcPct val="100000"/>
              </a:lnSpc>
              <a:spcBef>
                <a:spcPts val="1088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35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endParaRPr lang="en-US" sz="1600" kern="0" dirty="0">
              <a:latin typeface="IBM Plex Sans" panose="020B0503050203000203" pitchFamily="34" charset="0"/>
            </a:endParaRPr>
          </a:p>
          <a:p>
            <a:r>
              <a:rPr lang="en-US" sz="1600" kern="0" dirty="0">
                <a:latin typeface="IBM Plex Sans" panose="020B0503050203000203" pitchFamily="34" charset="0"/>
              </a:rPr>
              <a:t>Multivariate signatures have small signatures, good performance and are </a:t>
            </a:r>
            <a:r>
              <a:rPr lang="en-US" sz="1600" b="1" kern="0" dirty="0">
                <a:latin typeface="IBM Plex Sans" panose="020B0503050203000203" pitchFamily="34" charset="0"/>
              </a:rPr>
              <a:t>mathematically simple</a:t>
            </a:r>
            <a:r>
              <a:rPr lang="en-US" sz="1600" kern="0" dirty="0">
                <a:latin typeface="IBM Plex Sans" panose="020B0503050203000203" pitchFamily="34" charset="0"/>
              </a:rPr>
              <a:t>.</a:t>
            </a:r>
            <a:br>
              <a:rPr lang="en-US" sz="1600" kern="0" dirty="0">
                <a:latin typeface="IBM Plex Sans" panose="020B0503050203000203" pitchFamily="34" charset="0"/>
              </a:rPr>
            </a:br>
            <a:br>
              <a:rPr lang="en-US" sz="1600" kern="0" dirty="0">
                <a:latin typeface="IBM Plex Sans" panose="020B0503050203000203" pitchFamily="34" charset="0"/>
              </a:rPr>
            </a:br>
            <a:r>
              <a:rPr lang="en-US" sz="1600" kern="0" dirty="0">
                <a:latin typeface="IBM Plex Sans" panose="020B0503050203000203" pitchFamily="34" charset="0"/>
              </a:rPr>
              <a:t>This simplicity lends itself to more </a:t>
            </a:r>
            <a:r>
              <a:rPr lang="en-US" sz="1600" b="1" kern="0" dirty="0">
                <a:latin typeface="IBM Plex Sans" panose="020B0503050203000203" pitchFamily="34" charset="0"/>
              </a:rPr>
              <a:t>efficient secure implementations and advanced primitives, </a:t>
            </a:r>
            <a:r>
              <a:rPr lang="en-US" sz="1600" kern="0" dirty="0">
                <a:latin typeface="IBM Plex Sans" panose="020B0503050203000203" pitchFamily="34" charset="0"/>
              </a:rPr>
              <a:t>especially when using multivariate schemes over </a:t>
            </a:r>
            <a:r>
              <a:rPr lang="en-US" sz="1600" b="1" kern="0" dirty="0">
                <a:latin typeface="IBM Plex Sans" panose="020B0503050203000203" pitchFamily="34" charset="0"/>
              </a:rPr>
              <a:t>fields of characteristic 2</a:t>
            </a:r>
            <a:r>
              <a:rPr lang="en-US" sz="1600" kern="0" dirty="0">
                <a:latin typeface="IBM Plex Sans" panose="020B0503050203000203" pitchFamily="34" charset="0"/>
              </a:rPr>
              <a:t>.</a:t>
            </a:r>
            <a:endParaRPr lang="en-CH" sz="1600" kern="0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876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6B2E0-B8B3-03FE-A4BF-1B386D79B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12" y="429063"/>
            <a:ext cx="3827253" cy="572021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Multivariate Quadratic Cryptography</a:t>
            </a:r>
            <a:endParaRPr lang="en-CH" sz="2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37483-02B6-0CC9-3A9F-8DBE3C8880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EF1624D-B85A-2727-43EC-06429C698978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0712" y="1286042"/>
                <a:ext cx="7623591" cy="3214269"/>
              </a:xfrm>
            </p:spPr>
            <p:txBody>
              <a:bodyPr>
                <a:noAutofit/>
              </a:bodyPr>
              <a:lstStyle/>
              <a:p>
                <a:pPr/>
                <a:r>
                  <a:rPr lang="en-US" sz="1600" dirty="0"/>
                  <a:t>Cryptography based on the hardness of finding solutions to systems of multivariate quadratic equations. </a:t>
                </a:r>
                <a:br>
                  <a:rPr lang="en-US" sz="1600" dirty="0"/>
                </a:br>
                <a:br>
                  <a:rPr lang="en-US" sz="1600" dirty="0"/>
                </a:br>
                <a:r>
                  <a:rPr lang="en-US" sz="1600" u="sng" dirty="0"/>
                  <a:t>Definition:</a:t>
                </a:r>
                <a:r>
                  <a:rPr lang="en-US" sz="1600" dirty="0"/>
                  <a:t> (MQ problem) </a:t>
                </a:r>
                <a:br>
                  <a:rPr lang="en-US" sz="1600" dirty="0"/>
                </a:br>
                <a:r>
                  <a:rPr lang="en-US" sz="1600" dirty="0"/>
                  <a:t>Given a set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 quadratic polynomials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variables over a finite field K,</a:t>
                </a:r>
              </a:p>
              <a:p>
                <a:pPr/>
                <a:br>
                  <a:rPr lang="en-US" sz="16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…,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600" dirty="0"/>
              </a:p>
              <a:p>
                <a:pPr/>
                <a:endParaRPr lang="en-US" sz="1600" dirty="0"/>
              </a:p>
              <a:p>
                <a:r>
                  <a:rPr lang="en-US" sz="1600" dirty="0"/>
                  <a:t>Find a solution vector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/>
                  <a:t> that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.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EF1624D-B85A-2727-43EC-06429C6989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0712" y="1286042"/>
                <a:ext cx="7623591" cy="3214269"/>
              </a:xfrm>
              <a:blipFill>
                <a:blip r:embed="rId2"/>
                <a:stretch>
                  <a:fillRect l="-1680" t="-1898" r="-1040" b="-702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9582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FBFB1-758D-EE9A-1774-F086DB35C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522F-E6B6-7ABC-F4BA-372EDD769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12" y="429063"/>
            <a:ext cx="3827253" cy="572021"/>
          </a:xfrm>
        </p:spPr>
        <p:txBody>
          <a:bodyPr>
            <a:normAutofit fontScale="90000"/>
          </a:bodyPr>
          <a:lstStyle/>
          <a:p>
            <a:r>
              <a:rPr lang="en-US" sz="2399" dirty="0">
                <a:solidFill>
                  <a:schemeClr val="accent6">
                    <a:lumMod val="75000"/>
                  </a:schemeClr>
                </a:solidFill>
              </a:rPr>
              <a:t>Multivariate Quadratic Cryptography</a:t>
            </a:r>
            <a:endParaRPr lang="en-CH" sz="2399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DC5EA5-F73E-7B76-402C-E5C1F09D1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FCD0D4F-A6BB-05DB-CBF2-81C42B939BAE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0712" y="1286042"/>
                <a:ext cx="7623591" cy="3214269"/>
              </a:xfrm>
            </p:spPr>
            <p:txBody>
              <a:bodyPr>
                <a:noAutofit/>
              </a:bodyPr>
              <a:lstStyle/>
              <a:p>
                <a:r>
                  <a:rPr lang="en-US" sz="1600" dirty="0"/>
                  <a:t>Cryptography based on the hardness of finding solutions to systems of multivariate quadratic equations. </a:t>
                </a:r>
                <a:br>
                  <a:rPr lang="en-US" sz="1600" dirty="0"/>
                </a:br>
                <a:br>
                  <a:rPr lang="en-US" sz="1600" dirty="0"/>
                </a:br>
                <a:r>
                  <a:rPr lang="en-US" sz="1600" dirty="0"/>
                  <a:t>Example: Solve 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mod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1600" dirty="0"/>
                  <a:t>:</a:t>
                </a:r>
                <a:br>
                  <a:rPr lang="en-US" sz="1600" dirty="0"/>
                </a:br>
                <a:br>
                  <a:rPr lang="en-US" sz="1600" dirty="0"/>
                </a:br>
                <a:r>
                  <a:rPr lang="en-US" sz="1600" dirty="0"/>
                  <a:t>                                          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= 4  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7</m:t>
                    </m:r>
                  </m:oMath>
                </a14:m>
                <a:br>
                  <a:rPr lang="en-US" sz="1600" dirty="0"/>
                </a:br>
                <a:r>
                  <a:rPr lang="en-US" sz="1600" dirty="0"/>
                  <a:t>                                        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+5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 = 1  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7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Solution: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/>
                  <a:t>.</a:t>
                </a:r>
                <a:br>
                  <a:rPr lang="en-US" sz="1600" dirty="0"/>
                </a:br>
                <a:br>
                  <a:rPr lang="en-US" sz="1600" dirty="0"/>
                </a:br>
                <a:r>
                  <a:rPr lang="en-US" sz="1600" dirty="0"/>
                  <a:t>For only 2 variables this is still doable, but for more variables this problem quickly becomes very difficult. E.g. The current record mod 31 is only 24 equations with 36 variables! Record took 8 Core years, solved by Kosuke Sakata, Tsuyoshi Takagi from University of Tokyo </a:t>
                </a:r>
                <a:r>
                  <a:rPr lang="en-US" sz="1600" u="sng" dirty="0"/>
                  <a:t>last month</a:t>
                </a:r>
                <a:r>
                  <a:rPr lang="en-US" sz="1600" dirty="0"/>
                  <a:t>. (see https://www.mqchallenge.org/)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FCD0D4F-A6BB-05DB-CBF2-81C42B939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0712" y="1286042"/>
                <a:ext cx="7623591" cy="3214269"/>
              </a:xfrm>
              <a:blipFill>
                <a:blip r:embed="rId2"/>
                <a:stretch>
                  <a:fillRect l="-1680" t="-1898" r="-2080" b="-1423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4439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B000DC4-B30C-4463-A61A-11955A4D0B69}"/>
              </a:ext>
            </a:extLst>
          </p:cNvPr>
          <p:cNvGrpSpPr/>
          <p:nvPr/>
        </p:nvGrpSpPr>
        <p:grpSpPr>
          <a:xfrm>
            <a:off x="664630" y="307384"/>
            <a:ext cx="7681454" cy="3496190"/>
            <a:chOff x="1111860" y="1193647"/>
            <a:chExt cx="10241939" cy="4661585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EAF396A-A0DC-434F-A701-F4FF24089EF4}"/>
                </a:ext>
              </a:extLst>
            </p:cNvPr>
            <p:cNvSpPr/>
            <p:nvPr/>
          </p:nvSpPr>
          <p:spPr>
            <a:xfrm>
              <a:off x="4047355" y="1193647"/>
              <a:ext cx="2554596" cy="1132814"/>
            </a:xfrm>
            <a:custGeom>
              <a:avLst/>
              <a:gdLst>
                <a:gd name="connsiteX0" fmla="*/ 0 w 2265629"/>
                <a:gd name="connsiteY0" fmla="*/ 0 h 1132814"/>
                <a:gd name="connsiteX1" fmla="*/ 2265629 w 2265629"/>
                <a:gd name="connsiteY1" fmla="*/ 0 h 1132814"/>
                <a:gd name="connsiteX2" fmla="*/ 2265629 w 2265629"/>
                <a:gd name="connsiteY2" fmla="*/ 1132814 h 1132814"/>
                <a:gd name="connsiteX3" fmla="*/ 0 w 2265629"/>
                <a:gd name="connsiteY3" fmla="*/ 1132814 h 1132814"/>
                <a:gd name="connsiteX4" fmla="*/ 0 w 2265629"/>
                <a:gd name="connsiteY4" fmla="*/ 0 h 11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629" h="1132814">
                  <a:moveTo>
                    <a:pt x="0" y="0"/>
                  </a:moveTo>
                  <a:lnTo>
                    <a:pt x="2265629" y="0"/>
                  </a:lnTo>
                  <a:lnTo>
                    <a:pt x="2265629" y="1132814"/>
                  </a:lnTo>
                  <a:lnTo>
                    <a:pt x="0" y="113281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6669" tIns="16669" rIns="16669" bIns="16669" numCol="1" spcCol="1270" anchor="ctr" anchorCtr="0">
              <a:noAutofit/>
            </a:bodyPr>
            <a:lstStyle/>
            <a:p>
              <a:pPr algn="ctr" defTabSz="11668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25" dirty="0">
                  <a:latin typeface="IBM Plex Sans" panose="020B0503050203000203" pitchFamily="34" charset="0"/>
                </a:rPr>
                <a:t>Multivariate Signatures</a:t>
              </a:r>
              <a:endParaRPr lang="en-CH" sz="2625" dirty="0">
                <a:latin typeface="IBM Plex Sans" panose="020B0503050203000203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4D7BF28-2D44-4D04-B02D-6FCC61C5A10B}"/>
                </a:ext>
              </a:extLst>
            </p:cNvPr>
            <p:cNvSpPr/>
            <p:nvPr/>
          </p:nvSpPr>
          <p:spPr>
            <a:xfrm>
              <a:off x="1111860" y="3069166"/>
              <a:ext cx="2265629" cy="1132814"/>
            </a:xfrm>
            <a:custGeom>
              <a:avLst/>
              <a:gdLst>
                <a:gd name="connsiteX0" fmla="*/ 0 w 2265629"/>
                <a:gd name="connsiteY0" fmla="*/ 0 h 1132814"/>
                <a:gd name="connsiteX1" fmla="*/ 2265629 w 2265629"/>
                <a:gd name="connsiteY1" fmla="*/ 0 h 1132814"/>
                <a:gd name="connsiteX2" fmla="*/ 2265629 w 2265629"/>
                <a:gd name="connsiteY2" fmla="*/ 1132814 h 1132814"/>
                <a:gd name="connsiteX3" fmla="*/ 0 w 2265629"/>
                <a:gd name="connsiteY3" fmla="*/ 1132814 h 1132814"/>
                <a:gd name="connsiteX4" fmla="*/ 0 w 2265629"/>
                <a:gd name="connsiteY4" fmla="*/ 0 h 11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629" h="1132814">
                  <a:moveTo>
                    <a:pt x="0" y="0"/>
                  </a:moveTo>
                  <a:lnTo>
                    <a:pt x="2265629" y="0"/>
                  </a:lnTo>
                  <a:lnTo>
                    <a:pt x="2265629" y="1132814"/>
                  </a:lnTo>
                  <a:lnTo>
                    <a:pt x="0" y="113281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6669" tIns="16669" rIns="16669" bIns="16669" numCol="1" spcCol="1270" anchor="ctr" anchorCtr="0">
              <a:noAutofit/>
            </a:bodyPr>
            <a:lstStyle/>
            <a:p>
              <a:pPr algn="ctr" defTabSz="11668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25" dirty="0">
                  <a:latin typeface="IBM Plex Sans" panose="020B0503050203000203" pitchFamily="34" charset="0"/>
                </a:rPr>
                <a:t>Pure MQ</a:t>
              </a:r>
              <a:endParaRPr lang="en-CH" sz="2625" dirty="0">
                <a:latin typeface="IBM Plex Sans" panose="020B0503050203000203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85DAE2B-45A6-4C50-B852-67AF122017B1}"/>
                </a:ext>
              </a:extLst>
            </p:cNvPr>
            <p:cNvSpPr/>
            <p:nvPr/>
          </p:nvSpPr>
          <p:spPr>
            <a:xfrm>
              <a:off x="7204662" y="3069403"/>
              <a:ext cx="2265629" cy="1132814"/>
            </a:xfrm>
            <a:custGeom>
              <a:avLst/>
              <a:gdLst>
                <a:gd name="connsiteX0" fmla="*/ 0 w 2265629"/>
                <a:gd name="connsiteY0" fmla="*/ 0 h 1132814"/>
                <a:gd name="connsiteX1" fmla="*/ 2265629 w 2265629"/>
                <a:gd name="connsiteY1" fmla="*/ 0 h 1132814"/>
                <a:gd name="connsiteX2" fmla="*/ 2265629 w 2265629"/>
                <a:gd name="connsiteY2" fmla="*/ 1132814 h 1132814"/>
                <a:gd name="connsiteX3" fmla="*/ 0 w 2265629"/>
                <a:gd name="connsiteY3" fmla="*/ 1132814 h 1132814"/>
                <a:gd name="connsiteX4" fmla="*/ 0 w 2265629"/>
                <a:gd name="connsiteY4" fmla="*/ 0 h 11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629" h="1132814">
                  <a:moveTo>
                    <a:pt x="0" y="0"/>
                  </a:moveTo>
                  <a:lnTo>
                    <a:pt x="2265629" y="0"/>
                  </a:lnTo>
                  <a:lnTo>
                    <a:pt x="2265629" y="1132814"/>
                  </a:lnTo>
                  <a:lnTo>
                    <a:pt x="0" y="113281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6669" tIns="16669" rIns="16669" bIns="16669" numCol="1" spcCol="1270" anchor="ctr" anchorCtr="0">
              <a:noAutofit/>
            </a:bodyPr>
            <a:lstStyle/>
            <a:p>
              <a:pPr algn="ctr" defTabSz="11668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25" dirty="0"/>
                <a:t>Trapdoors</a:t>
              </a:r>
              <a:endParaRPr lang="en-CH" sz="2625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3FA24A-5044-477D-B6BF-73BA9124BB5C}"/>
                </a:ext>
              </a:extLst>
            </p:cNvPr>
            <p:cNvSpPr/>
            <p:nvPr/>
          </p:nvSpPr>
          <p:spPr>
            <a:xfrm>
              <a:off x="4964074" y="4722418"/>
              <a:ext cx="3118706" cy="1132814"/>
            </a:xfrm>
            <a:custGeom>
              <a:avLst/>
              <a:gdLst>
                <a:gd name="connsiteX0" fmla="*/ 0 w 3118706"/>
                <a:gd name="connsiteY0" fmla="*/ 0 h 1132814"/>
                <a:gd name="connsiteX1" fmla="*/ 3118706 w 3118706"/>
                <a:gd name="connsiteY1" fmla="*/ 0 h 1132814"/>
                <a:gd name="connsiteX2" fmla="*/ 3118706 w 3118706"/>
                <a:gd name="connsiteY2" fmla="*/ 1132814 h 1132814"/>
                <a:gd name="connsiteX3" fmla="*/ 0 w 3118706"/>
                <a:gd name="connsiteY3" fmla="*/ 1132814 h 1132814"/>
                <a:gd name="connsiteX4" fmla="*/ 0 w 3118706"/>
                <a:gd name="connsiteY4" fmla="*/ 0 h 11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706" h="1132814">
                  <a:moveTo>
                    <a:pt x="0" y="0"/>
                  </a:moveTo>
                  <a:lnTo>
                    <a:pt x="3118706" y="0"/>
                  </a:lnTo>
                  <a:lnTo>
                    <a:pt x="3118706" y="1132814"/>
                  </a:lnTo>
                  <a:lnTo>
                    <a:pt x="0" y="113281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6669" tIns="16669" rIns="16669" bIns="16669" numCol="1" spcCol="1270" anchor="ctr" anchorCtr="0">
              <a:noAutofit/>
            </a:bodyPr>
            <a:lstStyle/>
            <a:p>
              <a:pPr algn="ctr" defTabSz="11668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25" dirty="0"/>
                <a:t>Oil and Vinegar-like</a:t>
              </a:r>
              <a:endParaRPr lang="en-CH" sz="2625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BB08E1EB-6BFC-42A5-9C33-9A57FB407C79}"/>
                    </a:ext>
                  </a:extLst>
                </p:cNvPr>
                <p:cNvSpPr/>
                <p:nvPr/>
              </p:nvSpPr>
              <p:spPr>
                <a:xfrm>
                  <a:off x="9088170" y="4722305"/>
                  <a:ext cx="2265629" cy="1132814"/>
                </a:xfrm>
                <a:custGeom>
                  <a:avLst/>
                  <a:gdLst>
                    <a:gd name="connsiteX0" fmla="*/ 0 w 2265629"/>
                    <a:gd name="connsiteY0" fmla="*/ 0 h 1132814"/>
                    <a:gd name="connsiteX1" fmla="*/ 2265629 w 2265629"/>
                    <a:gd name="connsiteY1" fmla="*/ 0 h 1132814"/>
                    <a:gd name="connsiteX2" fmla="*/ 2265629 w 2265629"/>
                    <a:gd name="connsiteY2" fmla="*/ 1132814 h 1132814"/>
                    <a:gd name="connsiteX3" fmla="*/ 0 w 2265629"/>
                    <a:gd name="connsiteY3" fmla="*/ 1132814 h 1132814"/>
                    <a:gd name="connsiteX4" fmla="*/ 0 w 2265629"/>
                    <a:gd name="connsiteY4" fmla="*/ 0 h 1132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5629" h="1132814">
                      <a:moveTo>
                        <a:pt x="0" y="0"/>
                      </a:moveTo>
                      <a:lnTo>
                        <a:pt x="2265629" y="0"/>
                      </a:lnTo>
                      <a:lnTo>
                        <a:pt x="2265629" y="1132814"/>
                      </a:lnTo>
                      <a:lnTo>
                        <a:pt x="0" y="11328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spcFirstLastPara="0" vert="horz" wrap="square" lIns="16669" tIns="16669" rIns="16669" bIns="16669" numCol="1" spcCol="1270" anchor="ctr" anchorCtr="0">
                  <a:noAutofit/>
                </a:bodyPr>
                <a:lstStyle/>
                <a:p>
                  <a:pPr algn="ctr" defTabSz="1166813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625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25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625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en-US" sz="2625" dirty="0"/>
                    <a:t>-like</a:t>
                  </a:r>
                  <a:endParaRPr lang="en-CH" sz="2625" dirty="0"/>
                </a:p>
              </p:txBody>
            </p:sp>
          </mc:Choice>
          <mc:Fallback xmlns=""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BB08E1EB-6BFC-42A5-9C33-9A57FB407C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8170" y="4722305"/>
                  <a:ext cx="2265629" cy="1132814"/>
                </a:xfrm>
                <a:custGeom>
                  <a:avLst/>
                  <a:gdLst>
                    <a:gd name="connsiteX0" fmla="*/ 0 w 2265629"/>
                    <a:gd name="connsiteY0" fmla="*/ 0 h 1132814"/>
                    <a:gd name="connsiteX1" fmla="*/ 2265629 w 2265629"/>
                    <a:gd name="connsiteY1" fmla="*/ 0 h 1132814"/>
                    <a:gd name="connsiteX2" fmla="*/ 2265629 w 2265629"/>
                    <a:gd name="connsiteY2" fmla="*/ 1132814 h 1132814"/>
                    <a:gd name="connsiteX3" fmla="*/ 0 w 2265629"/>
                    <a:gd name="connsiteY3" fmla="*/ 1132814 h 1132814"/>
                    <a:gd name="connsiteX4" fmla="*/ 0 w 2265629"/>
                    <a:gd name="connsiteY4" fmla="*/ 0 h 1132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5629" h="1132814">
                      <a:moveTo>
                        <a:pt x="0" y="0"/>
                      </a:moveTo>
                      <a:lnTo>
                        <a:pt x="2265629" y="0"/>
                      </a:lnTo>
                      <a:lnTo>
                        <a:pt x="2265629" y="1132814"/>
                      </a:lnTo>
                      <a:lnTo>
                        <a:pt x="0" y="11328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65305C9-8E08-48F3-86B7-EB68E3FB6EBB}"/>
              </a:ext>
            </a:extLst>
          </p:cNvPr>
          <p:cNvSpPr txBox="1"/>
          <p:nvPr/>
        </p:nvSpPr>
        <p:spPr>
          <a:xfrm>
            <a:off x="664630" y="2877316"/>
            <a:ext cx="2022475" cy="102758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/>
              <a:t>MQDSS/SOFIA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 err="1"/>
              <a:t>MUDFiSh</a:t>
            </a:r>
            <a:endParaRPr lang="en-US" sz="1013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/>
              <a:t>Mesquite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b="1" dirty="0"/>
              <a:t>MQOM</a:t>
            </a:r>
            <a:endParaRPr lang="en-US" sz="1013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 err="1"/>
              <a:t>KuMQuat</a:t>
            </a:r>
            <a:endParaRPr lang="en-US" sz="1013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/>
              <a:t>…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4E75D84-3D1D-1B71-3257-976FC7BBF00A}"/>
              </a:ext>
            </a:extLst>
          </p:cNvPr>
          <p:cNvCxnSpPr/>
          <p:nvPr/>
        </p:nvCxnSpPr>
        <p:spPr bwMode="auto">
          <a:xfrm flipH="1">
            <a:off x="1931089" y="1156995"/>
            <a:ext cx="1391748" cy="557029"/>
          </a:xfrm>
          <a:prstGeom prst="line">
            <a:avLst/>
          </a:prstGeom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A2A89E7-CAC3-047E-D647-7395583A0CFF}"/>
              </a:ext>
            </a:extLst>
          </p:cNvPr>
          <p:cNvCxnSpPr/>
          <p:nvPr/>
        </p:nvCxnSpPr>
        <p:spPr bwMode="auto">
          <a:xfrm>
            <a:off x="4376721" y="1156995"/>
            <a:ext cx="1326655" cy="5570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D8776A5-C178-8700-EBB6-38A2106EEB6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1603" y="2571750"/>
            <a:ext cx="241773" cy="38212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0EBA2D-FCA3-7BF1-ED83-06985C320C61}"/>
              </a:ext>
            </a:extLst>
          </p:cNvPr>
          <p:cNvCxnSpPr/>
          <p:nvPr/>
        </p:nvCxnSpPr>
        <p:spPr bwMode="auto">
          <a:xfrm>
            <a:off x="6646862" y="2563813"/>
            <a:ext cx="286591" cy="3901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44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1E4C-3067-2BAE-D29C-1F9A3834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506" y="324708"/>
            <a:ext cx="4142232" cy="80467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Pure MQ signatures: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ZK proofs + MQ problem</a:t>
            </a:r>
            <a:endParaRPr lang="en-CH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592F2A-E100-9562-45A6-EF7F57D1D4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BE950FB-A115-1F3F-6FCD-4EE3191E66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55637" y="1539144"/>
                <a:ext cx="4189970" cy="3279648"/>
              </a:xfrm>
            </p:spPr>
            <p:txBody>
              <a:bodyPr/>
              <a:lstStyle/>
              <a:p>
                <a:r>
                  <a:rPr lang="en-US" sz="1600" b="1" dirty="0"/>
                  <a:t>Keygen</a:t>
                </a:r>
                <a:r>
                  <a:rPr lang="en-US" sz="1600" dirty="0"/>
                  <a:t>: Generate a random MQ system </a:t>
                </a:r>
                <a:br>
                  <a:rPr lang="en-US" sz="16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with a known solution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/>
                  <a:t>.</a:t>
                </a:r>
                <a:br>
                  <a:rPr lang="en-US" sz="1600" dirty="0"/>
                </a:br>
                <a:r>
                  <a:rPr lang="en-US" sz="1600" dirty="0"/>
                  <a:t>PK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600" dirty="0"/>
                  <a:t>SK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br>
                  <a:rPr lang="en-US" sz="1600" dirty="0"/>
                </a:br>
                <a:r>
                  <a:rPr lang="en-US" sz="1600" b="1" dirty="0"/>
                  <a:t>Sign</a:t>
                </a:r>
                <a:r>
                  <a:rPr lang="en-US" sz="1600" dirty="0"/>
                  <a:t>: Prove that you know a solution, without revealing any information about it.</a:t>
                </a:r>
                <a:br>
                  <a:rPr lang="en-US" sz="1600" dirty="0"/>
                </a:br>
                <a:r>
                  <a:rPr lang="en-US" sz="1600" b="1" dirty="0"/>
                  <a:t>Verification</a:t>
                </a:r>
                <a:r>
                  <a:rPr lang="en-US" sz="1600" dirty="0"/>
                  <a:t>: Verify the ZK proof</a:t>
                </a:r>
                <a:br>
                  <a:rPr lang="en-US" sz="1600" dirty="0"/>
                </a:br>
                <a:br>
                  <a:rPr lang="en-US" sz="1600" dirty="0"/>
                </a:br>
                <a:r>
                  <a:rPr lang="en-US" sz="1600" dirty="0"/>
                  <a:t>Security follows from hardness of MQ + security of ZK-proof.</a:t>
                </a:r>
                <a:endParaRPr lang="en-CH" sz="1600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BE950FB-A115-1F3F-6FCD-4EE3191E66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55637" y="1539144"/>
                <a:ext cx="4189970" cy="3279648"/>
              </a:xfrm>
              <a:blipFill>
                <a:blip r:embed="rId2"/>
                <a:stretch>
                  <a:fillRect l="-2911" r="-2620" b="-1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01EEC9-6929-D65B-03E6-EE85967E0EFD}"/>
                  </a:ext>
                </a:extLst>
              </p:cNvPr>
              <p:cNvSpPr txBox="1"/>
              <p:nvPr/>
            </p:nvSpPr>
            <p:spPr>
              <a:xfrm>
                <a:off x="4945488" y="1547497"/>
                <a:ext cx="4012774" cy="2954655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US" sz="1600" b="1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Example</a:t>
                </a:r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: </a:t>
                </a:r>
                <a:r>
                  <a:rPr lang="en-US" sz="1600" dirty="0">
                    <a:latin typeface="IBM Plex Sans" charset="0"/>
                    <a:ea typeface="IBM Plex Sans" charset="0"/>
                    <a:cs typeface="IBM Plex Sans" charset="0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KuMQuat</a:t>
                </a:r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 </a:t>
                </a:r>
                <a:b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</a:br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(uses Vole-it-head proof)</a:t>
                </a:r>
                <a:b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</a:br>
                <a:b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</a:br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Prove a solution to a system of 48 equations in 48 variables over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𝐺𝐹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(256)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algn="l">
                  <a:spcAft>
                    <a:spcPts val="600"/>
                  </a:spcAft>
                </a:pPr>
                <a:endParaRPr lang="en-US" sz="1600" dirty="0"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algn="l"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Signature size is </a:t>
                </a:r>
                <a:r>
                  <a:rPr lang="en-US" sz="1600" b="1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3KB</a:t>
                </a:r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, </a:t>
                </a:r>
                <a:b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</a:br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Signing and v</a:t>
                </a:r>
                <a:r>
                  <a:rPr lang="en-US" sz="1600" dirty="0">
                    <a:latin typeface="IBM Plex Sans" charset="0"/>
                    <a:ea typeface="IBM Plex Sans" charset="0"/>
                    <a:cs typeface="IBM Plex Sans" charset="0"/>
                  </a:rPr>
                  <a:t>erification time </a:t>
                </a:r>
                <a:r>
                  <a:rPr lang="en-US" sz="1600" b="1" dirty="0">
                    <a:latin typeface="IBM Plex Sans" charset="0"/>
                    <a:ea typeface="IBM Plex Sans" charset="0"/>
                    <a:cs typeface="IBM Plex Sans" charset="0"/>
                  </a:rPr>
                  <a:t>0.5ms</a:t>
                </a:r>
                <a:r>
                  <a:rPr lang="en-US" sz="1600" dirty="0">
                    <a:latin typeface="IBM Plex Sans" charset="0"/>
                    <a:ea typeface="IBM Plex Sans" charset="0"/>
                    <a:cs typeface="IBM Plex Sans" charset="0"/>
                  </a:rPr>
                  <a:t> </a:t>
                </a:r>
                <a:br>
                  <a:rPr lang="en-US" sz="1600" dirty="0">
                    <a:latin typeface="IBM Plex Sans" charset="0"/>
                    <a:ea typeface="IBM Plex Sans" charset="0"/>
                    <a:cs typeface="IBM Plex Sans" charset="0"/>
                  </a:rPr>
                </a:br>
                <a:br>
                  <a:rPr lang="en-US" sz="1600" dirty="0">
                    <a:latin typeface="IBM Plex Sans" charset="0"/>
                    <a:ea typeface="IBM Plex Sans" charset="0"/>
                    <a:cs typeface="IBM Plex Sans" charset="0"/>
                  </a:rPr>
                </a:br>
                <a:r>
                  <a:rPr lang="en-US" sz="1600" dirty="0">
                    <a:latin typeface="IBM Plex Sans" charset="0"/>
                    <a:ea typeface="IBM Plex Sans" charset="0"/>
                    <a:cs typeface="IBM Plex Sans" charset="0"/>
                  </a:rPr>
                  <a:t>Not good enough to beat lattice-based signatures. But conservative security.</a:t>
                </a:r>
                <a:endParaRPr lang="en-CH" sz="1600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01EEC9-6929-D65B-03E6-EE85967E0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488" y="1547497"/>
                <a:ext cx="4012774" cy="2954655"/>
              </a:xfrm>
              <a:prstGeom prst="rect">
                <a:avLst/>
              </a:prstGeom>
              <a:blipFill>
                <a:blip r:embed="rId3"/>
                <a:stretch>
                  <a:fillRect l="-759" t="-619" b="-164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36167B69-A032-438D-091F-9B7A96081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062" y="324708"/>
            <a:ext cx="1554912" cy="1280924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2243873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B1437-C43F-2CC4-D00B-0269BD32F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D16250F-4602-108E-1C97-03977D9035CA}"/>
              </a:ext>
            </a:extLst>
          </p:cNvPr>
          <p:cNvGrpSpPr/>
          <p:nvPr/>
        </p:nvGrpSpPr>
        <p:grpSpPr>
          <a:xfrm>
            <a:off x="664630" y="307384"/>
            <a:ext cx="7681454" cy="3496190"/>
            <a:chOff x="1111860" y="1193647"/>
            <a:chExt cx="10241939" cy="4661585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EE56710-91CA-7953-4067-0D6CFDD55FA0}"/>
                </a:ext>
              </a:extLst>
            </p:cNvPr>
            <p:cNvSpPr/>
            <p:nvPr/>
          </p:nvSpPr>
          <p:spPr>
            <a:xfrm>
              <a:off x="4047355" y="1193647"/>
              <a:ext cx="2554596" cy="1132814"/>
            </a:xfrm>
            <a:custGeom>
              <a:avLst/>
              <a:gdLst>
                <a:gd name="connsiteX0" fmla="*/ 0 w 2265629"/>
                <a:gd name="connsiteY0" fmla="*/ 0 h 1132814"/>
                <a:gd name="connsiteX1" fmla="*/ 2265629 w 2265629"/>
                <a:gd name="connsiteY1" fmla="*/ 0 h 1132814"/>
                <a:gd name="connsiteX2" fmla="*/ 2265629 w 2265629"/>
                <a:gd name="connsiteY2" fmla="*/ 1132814 h 1132814"/>
                <a:gd name="connsiteX3" fmla="*/ 0 w 2265629"/>
                <a:gd name="connsiteY3" fmla="*/ 1132814 h 1132814"/>
                <a:gd name="connsiteX4" fmla="*/ 0 w 2265629"/>
                <a:gd name="connsiteY4" fmla="*/ 0 h 11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629" h="1132814">
                  <a:moveTo>
                    <a:pt x="0" y="0"/>
                  </a:moveTo>
                  <a:lnTo>
                    <a:pt x="2265629" y="0"/>
                  </a:lnTo>
                  <a:lnTo>
                    <a:pt x="2265629" y="1132814"/>
                  </a:lnTo>
                  <a:lnTo>
                    <a:pt x="0" y="113281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6669" tIns="16669" rIns="16669" bIns="16669" numCol="1" spcCol="1270" anchor="ctr" anchorCtr="0">
              <a:noAutofit/>
            </a:bodyPr>
            <a:lstStyle/>
            <a:p>
              <a:pPr algn="ctr" defTabSz="11668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25" dirty="0">
                  <a:latin typeface="IBM Plex Sans" panose="020B0503050203000203" pitchFamily="34" charset="0"/>
                </a:rPr>
                <a:t>Multivariate Signatures</a:t>
              </a:r>
              <a:endParaRPr lang="en-CH" sz="2625" dirty="0">
                <a:latin typeface="IBM Plex Sans" panose="020B0503050203000203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50345F-1438-BAA0-880B-9DBA2BE6A2BF}"/>
                </a:ext>
              </a:extLst>
            </p:cNvPr>
            <p:cNvSpPr/>
            <p:nvPr/>
          </p:nvSpPr>
          <p:spPr>
            <a:xfrm>
              <a:off x="1111860" y="3069166"/>
              <a:ext cx="2265629" cy="1132814"/>
            </a:xfrm>
            <a:custGeom>
              <a:avLst/>
              <a:gdLst>
                <a:gd name="connsiteX0" fmla="*/ 0 w 2265629"/>
                <a:gd name="connsiteY0" fmla="*/ 0 h 1132814"/>
                <a:gd name="connsiteX1" fmla="*/ 2265629 w 2265629"/>
                <a:gd name="connsiteY1" fmla="*/ 0 h 1132814"/>
                <a:gd name="connsiteX2" fmla="*/ 2265629 w 2265629"/>
                <a:gd name="connsiteY2" fmla="*/ 1132814 h 1132814"/>
                <a:gd name="connsiteX3" fmla="*/ 0 w 2265629"/>
                <a:gd name="connsiteY3" fmla="*/ 1132814 h 1132814"/>
                <a:gd name="connsiteX4" fmla="*/ 0 w 2265629"/>
                <a:gd name="connsiteY4" fmla="*/ 0 h 11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629" h="1132814">
                  <a:moveTo>
                    <a:pt x="0" y="0"/>
                  </a:moveTo>
                  <a:lnTo>
                    <a:pt x="2265629" y="0"/>
                  </a:lnTo>
                  <a:lnTo>
                    <a:pt x="2265629" y="1132814"/>
                  </a:lnTo>
                  <a:lnTo>
                    <a:pt x="0" y="113281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6669" tIns="16669" rIns="16669" bIns="16669" numCol="1" spcCol="1270" anchor="ctr" anchorCtr="0">
              <a:noAutofit/>
            </a:bodyPr>
            <a:lstStyle/>
            <a:p>
              <a:pPr algn="ctr" defTabSz="11668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25" dirty="0">
                  <a:latin typeface="IBM Plex Sans" panose="020B0503050203000203" pitchFamily="34" charset="0"/>
                </a:rPr>
                <a:t>Pure MQ</a:t>
              </a:r>
              <a:endParaRPr lang="en-CH" sz="2625" dirty="0">
                <a:latin typeface="IBM Plex Sans" panose="020B0503050203000203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37905ED-699C-CBC9-1176-9BCF6ED17465}"/>
                </a:ext>
              </a:extLst>
            </p:cNvPr>
            <p:cNvSpPr/>
            <p:nvPr/>
          </p:nvSpPr>
          <p:spPr>
            <a:xfrm>
              <a:off x="7204662" y="3069403"/>
              <a:ext cx="2265629" cy="1132814"/>
            </a:xfrm>
            <a:custGeom>
              <a:avLst/>
              <a:gdLst>
                <a:gd name="connsiteX0" fmla="*/ 0 w 2265629"/>
                <a:gd name="connsiteY0" fmla="*/ 0 h 1132814"/>
                <a:gd name="connsiteX1" fmla="*/ 2265629 w 2265629"/>
                <a:gd name="connsiteY1" fmla="*/ 0 h 1132814"/>
                <a:gd name="connsiteX2" fmla="*/ 2265629 w 2265629"/>
                <a:gd name="connsiteY2" fmla="*/ 1132814 h 1132814"/>
                <a:gd name="connsiteX3" fmla="*/ 0 w 2265629"/>
                <a:gd name="connsiteY3" fmla="*/ 1132814 h 1132814"/>
                <a:gd name="connsiteX4" fmla="*/ 0 w 2265629"/>
                <a:gd name="connsiteY4" fmla="*/ 0 h 11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629" h="1132814">
                  <a:moveTo>
                    <a:pt x="0" y="0"/>
                  </a:moveTo>
                  <a:lnTo>
                    <a:pt x="2265629" y="0"/>
                  </a:lnTo>
                  <a:lnTo>
                    <a:pt x="2265629" y="1132814"/>
                  </a:lnTo>
                  <a:lnTo>
                    <a:pt x="0" y="113281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6669" tIns="16669" rIns="16669" bIns="16669" numCol="1" spcCol="1270" anchor="ctr" anchorCtr="0">
              <a:noAutofit/>
            </a:bodyPr>
            <a:lstStyle/>
            <a:p>
              <a:pPr algn="ctr" defTabSz="11668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25" dirty="0"/>
                <a:t>Trapdoors</a:t>
              </a:r>
              <a:endParaRPr lang="en-CH" sz="2625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220F92A-600F-25E6-EEE8-5E8E45CB7CB2}"/>
                </a:ext>
              </a:extLst>
            </p:cNvPr>
            <p:cNvSpPr/>
            <p:nvPr/>
          </p:nvSpPr>
          <p:spPr>
            <a:xfrm>
              <a:off x="4964074" y="4722418"/>
              <a:ext cx="3118706" cy="1132814"/>
            </a:xfrm>
            <a:custGeom>
              <a:avLst/>
              <a:gdLst>
                <a:gd name="connsiteX0" fmla="*/ 0 w 3118706"/>
                <a:gd name="connsiteY0" fmla="*/ 0 h 1132814"/>
                <a:gd name="connsiteX1" fmla="*/ 3118706 w 3118706"/>
                <a:gd name="connsiteY1" fmla="*/ 0 h 1132814"/>
                <a:gd name="connsiteX2" fmla="*/ 3118706 w 3118706"/>
                <a:gd name="connsiteY2" fmla="*/ 1132814 h 1132814"/>
                <a:gd name="connsiteX3" fmla="*/ 0 w 3118706"/>
                <a:gd name="connsiteY3" fmla="*/ 1132814 h 1132814"/>
                <a:gd name="connsiteX4" fmla="*/ 0 w 3118706"/>
                <a:gd name="connsiteY4" fmla="*/ 0 h 11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706" h="1132814">
                  <a:moveTo>
                    <a:pt x="0" y="0"/>
                  </a:moveTo>
                  <a:lnTo>
                    <a:pt x="3118706" y="0"/>
                  </a:lnTo>
                  <a:lnTo>
                    <a:pt x="3118706" y="1132814"/>
                  </a:lnTo>
                  <a:lnTo>
                    <a:pt x="0" y="113281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6669" tIns="16669" rIns="16669" bIns="16669" numCol="1" spcCol="1270" anchor="ctr" anchorCtr="0">
              <a:noAutofit/>
            </a:bodyPr>
            <a:lstStyle/>
            <a:p>
              <a:pPr algn="ctr" defTabSz="11668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25" dirty="0"/>
                <a:t>Oil and Vinegar-like</a:t>
              </a:r>
              <a:endParaRPr lang="en-CH" sz="2625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F172107F-83F1-EEA4-91AE-780C1C4575C7}"/>
                    </a:ext>
                  </a:extLst>
                </p:cNvPr>
                <p:cNvSpPr/>
                <p:nvPr/>
              </p:nvSpPr>
              <p:spPr>
                <a:xfrm>
                  <a:off x="9088170" y="4722305"/>
                  <a:ext cx="2265629" cy="1132814"/>
                </a:xfrm>
                <a:custGeom>
                  <a:avLst/>
                  <a:gdLst>
                    <a:gd name="connsiteX0" fmla="*/ 0 w 2265629"/>
                    <a:gd name="connsiteY0" fmla="*/ 0 h 1132814"/>
                    <a:gd name="connsiteX1" fmla="*/ 2265629 w 2265629"/>
                    <a:gd name="connsiteY1" fmla="*/ 0 h 1132814"/>
                    <a:gd name="connsiteX2" fmla="*/ 2265629 w 2265629"/>
                    <a:gd name="connsiteY2" fmla="*/ 1132814 h 1132814"/>
                    <a:gd name="connsiteX3" fmla="*/ 0 w 2265629"/>
                    <a:gd name="connsiteY3" fmla="*/ 1132814 h 1132814"/>
                    <a:gd name="connsiteX4" fmla="*/ 0 w 2265629"/>
                    <a:gd name="connsiteY4" fmla="*/ 0 h 1132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5629" h="1132814">
                      <a:moveTo>
                        <a:pt x="0" y="0"/>
                      </a:moveTo>
                      <a:lnTo>
                        <a:pt x="2265629" y="0"/>
                      </a:lnTo>
                      <a:lnTo>
                        <a:pt x="2265629" y="1132814"/>
                      </a:lnTo>
                      <a:lnTo>
                        <a:pt x="0" y="11328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spcFirstLastPara="0" vert="horz" wrap="square" lIns="16669" tIns="16669" rIns="16669" bIns="16669" numCol="1" spcCol="1270" anchor="ctr" anchorCtr="0">
                  <a:noAutofit/>
                </a:bodyPr>
                <a:lstStyle/>
                <a:p>
                  <a:pPr algn="ctr" defTabSz="1166813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625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25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625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en-US" sz="2625" dirty="0"/>
                    <a:t>-like</a:t>
                  </a:r>
                  <a:endParaRPr lang="en-CH" sz="2625" dirty="0"/>
                </a:p>
              </p:txBody>
            </p:sp>
          </mc:Choice>
          <mc:Fallback xmlns=""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F172107F-83F1-EEA4-91AE-780C1C457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8170" y="4722305"/>
                  <a:ext cx="2265629" cy="1132814"/>
                </a:xfrm>
                <a:custGeom>
                  <a:avLst/>
                  <a:gdLst>
                    <a:gd name="connsiteX0" fmla="*/ 0 w 2265629"/>
                    <a:gd name="connsiteY0" fmla="*/ 0 h 1132814"/>
                    <a:gd name="connsiteX1" fmla="*/ 2265629 w 2265629"/>
                    <a:gd name="connsiteY1" fmla="*/ 0 h 1132814"/>
                    <a:gd name="connsiteX2" fmla="*/ 2265629 w 2265629"/>
                    <a:gd name="connsiteY2" fmla="*/ 1132814 h 1132814"/>
                    <a:gd name="connsiteX3" fmla="*/ 0 w 2265629"/>
                    <a:gd name="connsiteY3" fmla="*/ 1132814 h 1132814"/>
                    <a:gd name="connsiteX4" fmla="*/ 0 w 2265629"/>
                    <a:gd name="connsiteY4" fmla="*/ 0 h 1132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5629" h="1132814">
                      <a:moveTo>
                        <a:pt x="0" y="0"/>
                      </a:moveTo>
                      <a:lnTo>
                        <a:pt x="2265629" y="0"/>
                      </a:lnTo>
                      <a:lnTo>
                        <a:pt x="2265629" y="1132814"/>
                      </a:lnTo>
                      <a:lnTo>
                        <a:pt x="0" y="11328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8E3DE76-F855-1687-96D0-6B5622441317}"/>
              </a:ext>
            </a:extLst>
          </p:cNvPr>
          <p:cNvSpPr txBox="1"/>
          <p:nvPr/>
        </p:nvSpPr>
        <p:spPr>
          <a:xfrm>
            <a:off x="664630" y="2877316"/>
            <a:ext cx="2022475" cy="102758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/>
              <a:t>MQDSS/SOFIA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 err="1"/>
              <a:t>MUDFiSh</a:t>
            </a:r>
            <a:endParaRPr lang="en-US" sz="1013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/>
              <a:t>Mesquite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b="1" dirty="0"/>
              <a:t>MQOM</a:t>
            </a:r>
            <a:endParaRPr lang="en-US" sz="1013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 err="1"/>
              <a:t>KuMQuat</a:t>
            </a:r>
            <a:endParaRPr lang="en-US" sz="1013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0FC60E-ABFB-A668-1A86-4015A0668A5A}"/>
                  </a:ext>
                </a:extLst>
              </p:cNvPr>
              <p:cNvSpPr txBox="1"/>
              <p:nvPr/>
            </p:nvSpPr>
            <p:spPr>
              <a:xfrm>
                <a:off x="6702206" y="3865510"/>
                <a:ext cx="1793516" cy="715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013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13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1013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013" dirty="0"/>
                  <a:t> (1988) </a:t>
                </a:r>
                <a:r>
                  <a:rPr lang="en-US" sz="1013" b="1" dirty="0">
                    <a:sym typeface="Wingdings" panose="05000000000000000000" pitchFamily="2" charset="2"/>
                  </a:rPr>
                  <a:t></a:t>
                </a:r>
                <a:endParaRPr lang="en-US" sz="1013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013" dirty="0"/>
                  <a:t>HFE (1996) </a:t>
                </a:r>
                <a:r>
                  <a:rPr lang="en-US" sz="1013" b="1" dirty="0">
                    <a:sym typeface="Wingdings" panose="05000000000000000000" pitchFamily="2" charset="2"/>
                  </a:rPr>
                  <a:t></a:t>
                </a:r>
                <a:endParaRPr lang="en-US" sz="1013" b="1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013" dirty="0" err="1"/>
                  <a:t>FHEv</a:t>
                </a:r>
                <a:r>
                  <a:rPr lang="en-US" sz="1013" dirty="0"/>
                  <a:t>- (2001) </a:t>
                </a:r>
                <a:r>
                  <a:rPr lang="en-US" sz="1013" b="1" dirty="0">
                    <a:sym typeface="Wingdings" panose="05000000000000000000" pitchFamily="2" charset="2"/>
                  </a:rPr>
                  <a:t></a:t>
                </a:r>
                <a:endParaRPr lang="en-US" sz="1013" b="1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013" dirty="0"/>
                  <a:t>…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F32AC8-1303-4969-B429-A7DE4FFF0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206" y="3865510"/>
                <a:ext cx="1793516" cy="715837"/>
              </a:xfrm>
              <a:prstGeom prst="rect">
                <a:avLst/>
              </a:prstGeom>
              <a:blipFill>
                <a:blip r:embed="rId3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58FEF59-DC6E-4B99-F9B9-D27D2E320C40}"/>
              </a:ext>
            </a:extLst>
          </p:cNvPr>
          <p:cNvCxnSpPr/>
          <p:nvPr/>
        </p:nvCxnSpPr>
        <p:spPr bwMode="auto">
          <a:xfrm flipH="1">
            <a:off x="1931089" y="1156995"/>
            <a:ext cx="1391748" cy="557029"/>
          </a:xfrm>
          <a:prstGeom prst="line">
            <a:avLst/>
          </a:prstGeom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C182655-B686-BF19-998D-72754CEA8F87}"/>
              </a:ext>
            </a:extLst>
          </p:cNvPr>
          <p:cNvCxnSpPr/>
          <p:nvPr/>
        </p:nvCxnSpPr>
        <p:spPr bwMode="auto">
          <a:xfrm>
            <a:off x="4376721" y="1156995"/>
            <a:ext cx="1326655" cy="5570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1B1D0A7-E4FE-1720-9707-48E017AB1CF8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1603" y="2571750"/>
            <a:ext cx="241773" cy="38212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7C0A272-0ED2-ED7D-45D5-BF7AEEE36E4E}"/>
              </a:ext>
            </a:extLst>
          </p:cNvPr>
          <p:cNvCxnSpPr/>
          <p:nvPr/>
        </p:nvCxnSpPr>
        <p:spPr bwMode="auto">
          <a:xfrm>
            <a:off x="6646862" y="2563813"/>
            <a:ext cx="286591" cy="3901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75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9755C-7874-443E-8AE4-4C517717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47" y="273844"/>
            <a:ext cx="8034903" cy="99417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Multivariate Trapdoors</a:t>
            </a:r>
            <a:endParaRPr lang="en-CH" sz="24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705D3-CF48-4B8A-ACDA-D07E7BA26F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4650" y="1369219"/>
                <a:ext cx="8140700" cy="326350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Public key is multivariate quadratic map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)):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CH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H" sz="1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+6 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7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7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800" dirty="0"/>
                  <a:t> is supposed to look random               Sampling preimages for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800" dirty="0"/>
                  <a:t> is hard.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But, there is hidden structure in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800" dirty="0"/>
                  <a:t> which allows to solve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dirty="0"/>
                  <a:t> for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705D3-CF48-4B8A-ACDA-D07E7BA26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650" y="1369219"/>
                <a:ext cx="8140700" cy="3263504"/>
              </a:xfrm>
              <a:blipFill>
                <a:blip r:embed="rId2"/>
                <a:stretch>
                  <a:fillRect l="-599" t="-186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Right 3">
            <a:extLst>
              <a:ext uri="{FF2B5EF4-FFF2-40B4-BE49-F238E27FC236}">
                <a16:creationId xmlns:a16="http://schemas.microsoft.com/office/drawing/2014/main" id="{8DC374E9-B75D-4225-B98D-473CD55A6BA8}"/>
              </a:ext>
            </a:extLst>
          </p:cNvPr>
          <p:cNvSpPr/>
          <p:nvPr/>
        </p:nvSpPr>
        <p:spPr>
          <a:xfrm>
            <a:off x="3685385" y="3413757"/>
            <a:ext cx="473075" cy="19050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CH" dirty="0">
              <a:solidFill>
                <a:srgbClr val="00B0F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4653293"/>
      </p:ext>
    </p:extLst>
  </p:cSld>
  <p:clrMapOvr>
    <a:masterClrMapping/>
  </p:clrMapOvr>
</p:sld>
</file>

<file path=ppt/theme/theme1.xml><?xml version="1.0" encoding="utf-8"?>
<a:theme xmlns:a="http://schemas.openxmlformats.org/drawingml/2006/main" name="IBM Developer 2021 White">
  <a:themeElements>
    <a:clrScheme name="IBM Developer">
      <a:dk1>
        <a:srgbClr val="FFFFFF"/>
      </a:dk1>
      <a:lt1>
        <a:srgbClr val="000000"/>
      </a:lt1>
      <a:dk2>
        <a:srgbClr val="565656"/>
      </a:dk2>
      <a:lt2>
        <a:srgbClr val="C1C7CD"/>
      </a:lt2>
      <a:accent1>
        <a:srgbClr val="1261FD"/>
      </a:accent1>
      <a:accent2>
        <a:srgbClr val="FF7EB5"/>
      </a:accent2>
      <a:accent3>
        <a:srgbClr val="3BDAD8"/>
      </a:accent3>
      <a:accent4>
        <a:srgbClr val="F1F4F7"/>
      </a:accent4>
      <a:accent5>
        <a:srgbClr val="BE94FE"/>
      </a:accent5>
      <a:accent6>
        <a:srgbClr val="81CEFE"/>
      </a:accent6>
      <a:hlink>
        <a:srgbClr val="1261FD"/>
      </a:hlink>
      <a:folHlink>
        <a:srgbClr val="1261FD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21_R01_Plex (1) - Copy.potx" id="{513749EA-A43E-47D8-A33F-C6104FA35F11}" vid="{C96B1326-C4B0-452D-9585-A506A87AC938}"/>
    </a:ext>
  </a:extLst>
</a:theme>
</file>

<file path=ppt/theme/theme10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2.xml><?xml version="1.0" encoding="utf-8"?>
<a:theme xmlns:a="http://schemas.openxmlformats.org/drawingml/2006/main" name="IBM Developer 2021 Cool Gray 10">
  <a:themeElements>
    <a:clrScheme name="IBM Developer">
      <a:dk1>
        <a:srgbClr val="FFFFFF"/>
      </a:dk1>
      <a:lt1>
        <a:srgbClr val="000000"/>
      </a:lt1>
      <a:dk2>
        <a:srgbClr val="565656"/>
      </a:dk2>
      <a:lt2>
        <a:srgbClr val="C1C7CD"/>
      </a:lt2>
      <a:accent1>
        <a:srgbClr val="1261FD"/>
      </a:accent1>
      <a:accent2>
        <a:srgbClr val="FF7EB5"/>
      </a:accent2>
      <a:accent3>
        <a:srgbClr val="3BDAD8"/>
      </a:accent3>
      <a:accent4>
        <a:srgbClr val="F1F4F7"/>
      </a:accent4>
      <a:accent5>
        <a:srgbClr val="BE94FE"/>
      </a:accent5>
      <a:accent6>
        <a:srgbClr val="81CEFE"/>
      </a:accent6>
      <a:hlink>
        <a:srgbClr val="1261FD"/>
      </a:hlink>
      <a:folHlink>
        <a:srgbClr val="1261FD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21_R01_Plex (1) - Copy.potx" id="{513749EA-A43E-47D8-A33F-C6104FA35F11}" vid="{4C063F11-16E9-4789-907B-A9E1A4451BA5}"/>
    </a:ext>
  </a:extLst>
</a:theme>
</file>

<file path=ppt/theme/theme3.xml><?xml version="1.0" encoding="utf-8"?>
<a:theme xmlns:a="http://schemas.openxmlformats.org/drawingml/2006/main" name="IBM Developer 2021 Blue">
  <a:themeElements>
    <a:clrScheme name="IBM Developer 2021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1261FD"/>
      </a:accent1>
      <a:accent2>
        <a:srgbClr val="FF7EB5"/>
      </a:accent2>
      <a:accent3>
        <a:srgbClr val="3BDAD8"/>
      </a:accent3>
      <a:accent4>
        <a:srgbClr val="F1F4F7"/>
      </a:accent4>
      <a:accent5>
        <a:srgbClr val="BE94FE"/>
      </a:accent5>
      <a:accent6>
        <a:srgbClr val="81CEFE"/>
      </a:accent6>
      <a:hlink>
        <a:srgbClr val="1261FD"/>
      </a:hlink>
      <a:folHlink>
        <a:srgbClr val="1261FD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21_R01_Plex (1) - Copy.potx" id="{513749EA-A43E-47D8-A33F-C6104FA35F11}" vid="{1C5AAC5E-2EA0-47AD-B72C-BAF0727F6518}"/>
    </a:ext>
  </a:extLst>
</a:theme>
</file>

<file path=ppt/theme/theme4.xml><?xml version="1.0" encoding="utf-8"?>
<a:theme xmlns:a="http://schemas.openxmlformats.org/drawingml/2006/main" name="IBM Brand Template 2022 (Microgrid)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Template_2022_Plex_v12" id="{74E459BE-ED66-804A-8662-910104196D28}" vid="{16362FD8-CCFE-7F47-A3C6-77FA7D7D1C9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IBM Developer 2021 White">
  <a:themeElements>
    <a:clrScheme name="IBM Developer">
      <a:dk1>
        <a:srgbClr val="FFFFFF"/>
      </a:dk1>
      <a:lt1>
        <a:srgbClr val="000000"/>
      </a:lt1>
      <a:dk2>
        <a:srgbClr val="565656"/>
      </a:dk2>
      <a:lt2>
        <a:srgbClr val="C1C7CD"/>
      </a:lt2>
      <a:accent1>
        <a:srgbClr val="1261FD"/>
      </a:accent1>
      <a:accent2>
        <a:srgbClr val="FF7EB5"/>
      </a:accent2>
      <a:accent3>
        <a:srgbClr val="3BDAD8"/>
      </a:accent3>
      <a:accent4>
        <a:srgbClr val="F1F4F7"/>
      </a:accent4>
      <a:accent5>
        <a:srgbClr val="BE94FE"/>
      </a:accent5>
      <a:accent6>
        <a:srgbClr val="81CEFE"/>
      </a:accent6>
      <a:hlink>
        <a:srgbClr val="1261FD"/>
      </a:hlink>
      <a:folHlink>
        <a:srgbClr val="1261FD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Cryptanalysis of SNOVA.potx" id="{AA0BCBE0-FE4F-4816-9B12-AA5EBCA8D5E1}" vid="{E680E0D9-FEB5-4318-88E6-26E782020E30}"/>
    </a:ext>
  </a:extLst>
</a:theme>
</file>

<file path=ppt/theme/theme7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yptanalysis of SNOVA.potx" id="{AA0BCBE0-FE4F-4816-9B12-AA5EBCA8D5E1}" vid="{BFA65639-E882-4AA5-82A3-2DC4AFE1C859}"/>
    </a:ext>
  </a:extLst>
</a:theme>
</file>

<file path=ppt/theme/theme8.xml><?xml version="1.0" encoding="utf-8"?>
<a:theme xmlns:a="http://schemas.openxmlformats.org/drawingml/2006/main" name="1_IBM Brand Template 2022 (Microgrid)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Template_2022_Plex_v12" id="{74E459BE-ED66-804A-8662-910104196D28}" vid="{16362FD8-CCFE-7F47-A3C6-77FA7D7D1C94}"/>
    </a:ext>
  </a:extLst>
</a:theme>
</file>

<file path=ppt/theme/theme9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6363</TotalTime>
  <Words>2158</Words>
  <Application>Microsoft Office PowerPoint</Application>
  <PresentationFormat>On-screen Show (16:9)</PresentationFormat>
  <Paragraphs>279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31</vt:i4>
      </vt:variant>
    </vt:vector>
  </HeadingPairs>
  <TitlesOfParts>
    <vt:vector size="51" baseType="lpstr">
      <vt:lpstr>.AppleSystemUIFont</vt:lpstr>
      <vt:lpstr>Arial</vt:lpstr>
      <vt:lpstr>Calibri</vt:lpstr>
      <vt:lpstr>Cambria Math</vt:lpstr>
      <vt:lpstr>HelvNeue Light for IBM</vt:lpstr>
      <vt:lpstr>IBM Plex Mono</vt:lpstr>
      <vt:lpstr>IBM Plex Mono Light</vt:lpstr>
      <vt:lpstr>IBM Plex Sans</vt:lpstr>
      <vt:lpstr>IBM Plex Sans Bold</vt:lpstr>
      <vt:lpstr>IBM Plex Sans ExtraLight</vt:lpstr>
      <vt:lpstr>IBM Plex Sans Light</vt:lpstr>
      <vt:lpstr>Wingdings</vt:lpstr>
      <vt:lpstr>IBM Developer 2021 White</vt:lpstr>
      <vt:lpstr>IBM Developer 2021 Cool Gray 10</vt:lpstr>
      <vt:lpstr>IBM Developer 2021 Blue</vt:lpstr>
      <vt:lpstr>IBM Brand Template 2022 (Microgrid)</vt:lpstr>
      <vt:lpstr>Office Theme</vt:lpstr>
      <vt:lpstr>1_IBM Developer 2021 White</vt:lpstr>
      <vt:lpstr>1_Office Theme</vt:lpstr>
      <vt:lpstr>1_IBM Brand Template 2022 (Microgrid)</vt:lpstr>
      <vt:lpstr>Multivariate Cryptography:  From Signatures to more Advanced Primitives   IWSEC 2025 - Fukuoka  Ward Beullens IBM Research </vt:lpstr>
      <vt:lpstr>Big Five of Post-Quantum Cryptography:</vt:lpstr>
      <vt:lpstr>PowerPoint Presentation</vt:lpstr>
      <vt:lpstr>Multivariate Quadratic Cryptography</vt:lpstr>
      <vt:lpstr>Multivariate Quadratic Cryptography</vt:lpstr>
      <vt:lpstr>PowerPoint Presentation</vt:lpstr>
      <vt:lpstr>Pure MQ signatures: ZK proofs + MQ problem</vt:lpstr>
      <vt:lpstr>PowerPoint Presentation</vt:lpstr>
      <vt:lpstr>Multivariate Trapdoors</vt:lpstr>
      <vt:lpstr>Trapdoor signatures</vt:lpstr>
      <vt:lpstr>The C^∗cryptosystem/trapdoor by Matsumoto and Imai</vt:lpstr>
      <vt:lpstr>Unfortunately C*-style cryptosystems are not secure.</vt:lpstr>
      <vt:lpstr>PowerPoint Presentation</vt:lpstr>
      <vt:lpstr>Oil &amp; Vinegar Trapdoor</vt:lpstr>
      <vt:lpstr>Definition of differential: </vt:lpstr>
      <vt:lpstr>Using the trapdoor O</vt:lpstr>
      <vt:lpstr>Parameters (128 bits of security)</vt:lpstr>
      <vt:lpstr>Variants of Oil &amp; Vinegar</vt:lpstr>
      <vt:lpstr>Variants of Oil &amp; Vinegar: QR-UOV</vt:lpstr>
      <vt:lpstr>MAYO in a Nutshell</vt:lpstr>
      <vt:lpstr>Whipping Oil-and-Vinegar: Attempt 1</vt:lpstr>
      <vt:lpstr>Whipping Oil-and-Vinegar</vt:lpstr>
      <vt:lpstr>Variants of Oil &amp; Vinegar</vt:lpstr>
      <vt:lpstr>Variants of Oil &amp; Vinegar</vt:lpstr>
      <vt:lpstr>Simplicity of MQ implementations is good for going beyond signatures</vt:lpstr>
      <vt:lpstr>Masked implementations</vt:lpstr>
      <vt:lpstr>Threshold signing</vt:lpstr>
      <vt:lpstr>Blind signatures</vt:lpstr>
      <vt:lpstr>Multivariate Blind signatures</vt:lpstr>
      <vt:lpstr>Implementation &amp; Performance</vt:lpstr>
      <vt:lpstr>Open problems: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IBM Developer Presentation Template — IBM Plex Variant</dc:title>
  <dc:creator>Microsoft Office User</dc:creator>
  <cp:lastModifiedBy>Ward Beullens</cp:lastModifiedBy>
  <cp:revision>71</cp:revision>
  <cp:lastPrinted>2018-10-05T17:04:41Z</cp:lastPrinted>
  <dcterms:created xsi:type="dcterms:W3CDTF">2021-01-11T18:12:20Z</dcterms:created>
  <dcterms:modified xsi:type="dcterms:W3CDTF">2025-11-24T12:37:52Z</dcterms:modified>
</cp:coreProperties>
</file>